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11309350" cx="20104100"/>
  <p:notesSz cx="20104100" cy="1130935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20" roundtripDataSignature="AMtx7mhCcvLbpKwsnff+U+63/AMCs71A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8712200" cy="56673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 name="Google Shape;4;n"/>
          <p:cNvSpPr txBox="1"/>
          <p:nvPr>
            <p:ph idx="10" type="dt"/>
          </p:nvPr>
        </p:nvSpPr>
        <p:spPr>
          <a:xfrm>
            <a:off x="11387138" y="0"/>
            <a:ext cx="8712200" cy="566738"/>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 name="Google Shape;5;n"/>
          <p:cNvSpPr/>
          <p:nvPr>
            <p:ph idx="3"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0742613"/>
            <a:ext cx="8712200" cy="566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n"/>
          <p:cNvSpPr txBox="1"/>
          <p:nvPr>
            <p:ph idx="12" type="sldNum"/>
          </p:nvPr>
        </p:nvSpPr>
        <p:spPr>
          <a:xfrm>
            <a:off x="11387138" y="10742613"/>
            <a:ext cx="8712200" cy="566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sz="1200"/>
              <a:t>‹#›</a:t>
            </a:fld>
            <a:endParaRPr sz="1200"/>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p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853aa027f5_1_21: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853aa027f5_1_21: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3853aa027f5_1_21: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6: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7: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8: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9: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 name="Google Shape;78;p2: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p2:notes"/>
          <p:cNvSpPr txBox="1"/>
          <p:nvPr>
            <p:ph idx="12" type="sldNum"/>
          </p:nvPr>
        </p:nvSpPr>
        <p:spPr>
          <a:xfrm>
            <a:off x="11387138" y="10742613"/>
            <a:ext cx="8712300" cy="566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4: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5: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853aa027f5_1_1: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853aa027f5_1_1: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3853aa027f5_1_1: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853aa027f5_1_6: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853aa027f5_1_6: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g3853aa027f5_1_6: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853aa027f5_1_11: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853aa027f5_1_11: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3853aa027f5_1_11: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853aa027f5_1_16: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853aa027f5_1_16: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3853aa027f5_1_16: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15" name="Shape 15"/>
        <p:cNvGrpSpPr/>
        <p:nvPr/>
      </p:nvGrpSpPr>
      <p:grpSpPr>
        <a:xfrm>
          <a:off x="0" y="0"/>
          <a:ext cx="0" cy="0"/>
          <a:chOff x="0" y="0"/>
          <a:chExt cx="0" cy="0"/>
        </a:xfrm>
      </p:grpSpPr>
      <p:pic>
        <p:nvPicPr>
          <p:cNvPr id="16" name="Google Shape;16;p11"/>
          <p:cNvPicPr preferRelativeResize="0"/>
          <p:nvPr/>
        </p:nvPicPr>
        <p:blipFill rotWithShape="1">
          <a:blip r:embed="rId2">
            <a:alphaModFix/>
          </a:blip>
          <a:srcRect b="0" l="0" r="0" t="0"/>
          <a:stretch/>
        </p:blipFill>
        <p:spPr>
          <a:xfrm>
            <a:off x="0" y="396"/>
            <a:ext cx="20104810" cy="11308953"/>
          </a:xfrm>
          <a:prstGeom prst="rect">
            <a:avLst/>
          </a:prstGeom>
          <a:noFill/>
          <a:ln>
            <a:noFill/>
          </a:ln>
        </p:spPr>
      </p:pic>
      <p:sp>
        <p:nvSpPr>
          <p:cNvPr id="17" name="Google Shape;17;p11"/>
          <p:cNvSpPr txBox="1"/>
          <p:nvPr>
            <p:ph type="ctrTitle"/>
          </p:nvPr>
        </p:nvSpPr>
        <p:spPr>
          <a:xfrm>
            <a:off x="2838209" y="8700548"/>
            <a:ext cx="6781800" cy="5847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1"/>
          <p:cNvSpPr txBox="1"/>
          <p:nvPr>
            <p:ph idx="1" type="subTitle"/>
          </p:nvPr>
        </p:nvSpPr>
        <p:spPr>
          <a:xfrm>
            <a:off x="2838209" y="9612314"/>
            <a:ext cx="8712681" cy="369332"/>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24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1"/>
          <p:cNvSpPr/>
          <p:nvPr/>
        </p:nvSpPr>
        <p:spPr>
          <a:xfrm>
            <a:off x="2838209" y="9464675"/>
            <a:ext cx="8841105" cy="0"/>
          </a:xfrm>
          <a:custGeom>
            <a:rect b="b" l="l" r="r" t="t"/>
            <a:pathLst>
              <a:path extrusionOk="0" h="120000" w="8841105">
                <a:moveTo>
                  <a:pt x="0" y="0"/>
                </a:moveTo>
                <a:lnTo>
                  <a:pt x="8840652" y="0"/>
                </a:lnTo>
              </a:path>
            </a:pathLst>
          </a:custGeom>
          <a:noFill/>
          <a:ln cap="flat" cmpd="sng" w="10450">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Diseño personalizado">
  <p:cSld name="6_Diseño personalizado">
    <p:spTree>
      <p:nvGrpSpPr>
        <p:cNvPr id="58" name="Shape 58"/>
        <p:cNvGrpSpPr/>
        <p:nvPr/>
      </p:nvGrpSpPr>
      <p:grpSpPr>
        <a:xfrm>
          <a:off x="0" y="0"/>
          <a:ext cx="0" cy="0"/>
          <a:chOff x="0" y="0"/>
          <a:chExt cx="0" cy="0"/>
        </a:xfrm>
      </p:grpSpPr>
      <p:pic>
        <p:nvPicPr>
          <p:cNvPr id="59" name="Google Shape;59;p20"/>
          <p:cNvPicPr preferRelativeResize="0"/>
          <p:nvPr/>
        </p:nvPicPr>
        <p:blipFill rotWithShape="1">
          <a:blip r:embed="rId2">
            <a:alphaModFix/>
          </a:blip>
          <a:srcRect b="0" l="0" r="0" t="0"/>
          <a:stretch/>
        </p:blipFill>
        <p:spPr>
          <a:xfrm>
            <a:off x="0" y="396"/>
            <a:ext cx="20104810" cy="11308953"/>
          </a:xfrm>
          <a:prstGeom prst="rect">
            <a:avLst/>
          </a:prstGeom>
          <a:noFill/>
          <a:ln>
            <a:noFill/>
          </a:ln>
        </p:spPr>
      </p:pic>
      <p:pic>
        <p:nvPicPr>
          <p:cNvPr id="60" name="Google Shape;60;p20"/>
          <p:cNvPicPr preferRelativeResize="0"/>
          <p:nvPr/>
        </p:nvPicPr>
        <p:blipFill rotWithShape="1">
          <a:blip r:embed="rId3">
            <a:alphaModFix/>
          </a:blip>
          <a:srcRect b="0" l="0" r="0" t="0"/>
          <a:stretch/>
        </p:blipFill>
        <p:spPr>
          <a:xfrm>
            <a:off x="3362" y="0"/>
            <a:ext cx="20097375" cy="11309350"/>
          </a:xfrm>
          <a:prstGeom prst="rect">
            <a:avLst/>
          </a:prstGeom>
          <a:noFill/>
          <a:ln>
            <a:noFill/>
          </a:ln>
        </p:spPr>
      </p:pic>
      <p:sp>
        <p:nvSpPr>
          <p:cNvPr id="61" name="Google Shape;61;p20"/>
          <p:cNvSpPr/>
          <p:nvPr/>
        </p:nvSpPr>
        <p:spPr>
          <a:xfrm>
            <a:off x="7232650" y="7880350"/>
            <a:ext cx="9892434" cy="2286000"/>
          </a:xfrm>
          <a:prstGeom prst="rect">
            <a:avLst/>
          </a:prstGeom>
          <a:solidFill>
            <a:schemeClr val="dk1">
              <a:alpha val="58823"/>
            </a:schemeClr>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62" name="Google Shape;62;p20"/>
          <p:cNvSpPr txBox="1"/>
          <p:nvPr>
            <p:ph type="title"/>
          </p:nvPr>
        </p:nvSpPr>
        <p:spPr>
          <a:xfrm>
            <a:off x="7661428" y="8207476"/>
            <a:ext cx="9020022" cy="153888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000">
                <a:solidFill>
                  <a:srgbClr val="257CE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63" name="Shape 63"/>
        <p:cNvGrpSpPr/>
        <p:nvPr/>
      </p:nvGrpSpPr>
      <p:grpSpPr>
        <a:xfrm>
          <a:off x="0" y="0"/>
          <a:ext cx="0" cy="0"/>
          <a:chOff x="0" y="0"/>
          <a:chExt cx="0" cy="0"/>
        </a:xfrm>
      </p:grpSpPr>
      <p:pic>
        <p:nvPicPr>
          <p:cNvPr id="64" name="Google Shape;64;p21"/>
          <p:cNvPicPr preferRelativeResize="0"/>
          <p:nvPr/>
        </p:nvPicPr>
        <p:blipFill rotWithShape="1">
          <a:blip r:embed="rId2">
            <a:alphaModFix/>
          </a:blip>
          <a:srcRect b="0" l="0" r="0" t="0"/>
          <a:stretch/>
        </p:blipFill>
        <p:spPr>
          <a:xfrm>
            <a:off x="0" y="396"/>
            <a:ext cx="20104810" cy="11308953"/>
          </a:xfrm>
          <a:prstGeom prst="rect">
            <a:avLst/>
          </a:prstGeom>
          <a:noFill/>
          <a:ln>
            <a:noFill/>
          </a:ln>
        </p:spPr>
      </p:pic>
      <p:pic>
        <p:nvPicPr>
          <p:cNvPr id="65" name="Google Shape;65;p21"/>
          <p:cNvPicPr preferRelativeResize="0"/>
          <p:nvPr/>
        </p:nvPicPr>
        <p:blipFill rotWithShape="1">
          <a:blip r:embed="rId3">
            <a:alphaModFix/>
          </a:blip>
          <a:srcRect b="0" l="0" r="0" t="0"/>
          <a:stretch/>
        </p:blipFill>
        <p:spPr>
          <a:xfrm>
            <a:off x="3362" y="0"/>
            <a:ext cx="20097375" cy="11309350"/>
          </a:xfrm>
          <a:prstGeom prst="rect">
            <a:avLst/>
          </a:prstGeom>
          <a:noFill/>
          <a:ln>
            <a:noFill/>
          </a:ln>
        </p:spPr>
      </p:pic>
      <p:sp>
        <p:nvSpPr>
          <p:cNvPr id="66" name="Google Shape;66;p21"/>
          <p:cNvSpPr/>
          <p:nvPr/>
        </p:nvSpPr>
        <p:spPr>
          <a:xfrm>
            <a:off x="7004050" y="7331075"/>
            <a:ext cx="9892434" cy="2286000"/>
          </a:xfrm>
          <a:prstGeom prst="rect">
            <a:avLst/>
          </a:prstGeom>
          <a:solidFill>
            <a:schemeClr val="dk1">
              <a:alpha val="58823"/>
            </a:schemeClr>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67" name="Google Shape;67;p21"/>
          <p:cNvSpPr txBox="1"/>
          <p:nvPr>
            <p:ph type="title"/>
          </p:nvPr>
        </p:nvSpPr>
        <p:spPr>
          <a:xfrm>
            <a:off x="7432828" y="7658201"/>
            <a:ext cx="9020022" cy="153888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000">
                <a:solidFill>
                  <a:srgbClr val="257CE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68" name="Shape 6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69" name="Shape 6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20" name="Shape 20"/>
        <p:cNvGrpSpPr/>
        <p:nvPr/>
      </p:nvGrpSpPr>
      <p:grpSpPr>
        <a:xfrm>
          <a:off x="0" y="0"/>
          <a:ext cx="0" cy="0"/>
          <a:chOff x="0" y="0"/>
          <a:chExt cx="0" cy="0"/>
        </a:xfrm>
      </p:grpSpPr>
      <p:sp>
        <p:nvSpPr>
          <p:cNvPr id="21" name="Google Shape;21;p12"/>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12"/>
          <p:cNvSpPr/>
          <p:nvPr/>
        </p:nvSpPr>
        <p:spPr>
          <a:xfrm>
            <a:off x="-6350" y="656116"/>
            <a:ext cx="2243455" cy="1060450"/>
          </a:xfrm>
          <a:custGeom>
            <a:rect b="b" l="l" r="r" t="t"/>
            <a:pathLst>
              <a:path extrusionOk="0" h="1060450" w="2243455">
                <a:moveTo>
                  <a:pt x="2243429" y="0"/>
                </a:moveTo>
                <a:lnTo>
                  <a:pt x="0" y="0"/>
                </a:lnTo>
                <a:lnTo>
                  <a:pt x="0" y="1059999"/>
                </a:lnTo>
                <a:lnTo>
                  <a:pt x="2243429" y="1059999"/>
                </a:lnTo>
                <a:lnTo>
                  <a:pt x="2243429" y="0"/>
                </a:lnTo>
                <a:close/>
              </a:path>
            </a:pathLst>
          </a:custGeom>
          <a:solidFill>
            <a:srgbClr val="257CE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3" name="Google Shape;23;p12"/>
          <p:cNvSpPr/>
          <p:nvPr/>
        </p:nvSpPr>
        <p:spPr>
          <a:xfrm>
            <a:off x="16938421" y="10202309"/>
            <a:ext cx="1576070" cy="511175"/>
          </a:xfrm>
          <a:custGeom>
            <a:rect b="b" l="l" r="r" t="t"/>
            <a:pathLst>
              <a:path extrusionOk="0" h="511175" w="1576069">
                <a:moveTo>
                  <a:pt x="441172" y="241312"/>
                </a:moveTo>
                <a:lnTo>
                  <a:pt x="435267" y="179641"/>
                </a:lnTo>
                <a:lnTo>
                  <a:pt x="418414" y="127673"/>
                </a:lnTo>
                <a:lnTo>
                  <a:pt x="392747" y="86601"/>
                </a:lnTo>
                <a:lnTo>
                  <a:pt x="391845" y="85153"/>
                </a:lnTo>
                <a:lnTo>
                  <a:pt x="356819" y="51803"/>
                </a:lnTo>
                <a:lnTo>
                  <a:pt x="322008" y="30734"/>
                </a:lnTo>
                <a:lnTo>
                  <a:pt x="322008" y="245008"/>
                </a:lnTo>
                <a:lnTo>
                  <a:pt x="316534" y="299389"/>
                </a:lnTo>
                <a:lnTo>
                  <a:pt x="300723"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07" y="89408"/>
                </a:lnTo>
                <a:lnTo>
                  <a:pt x="132499" y="87985"/>
                </a:lnTo>
                <a:lnTo>
                  <a:pt x="146659" y="86982"/>
                </a:lnTo>
                <a:lnTo>
                  <a:pt x="163588" y="86601"/>
                </a:lnTo>
                <a:lnTo>
                  <a:pt x="209257" y="90881"/>
                </a:lnTo>
                <a:lnTo>
                  <a:pt x="248094" y="103809"/>
                </a:lnTo>
                <a:lnTo>
                  <a:pt x="279438"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59" y="484936"/>
                </a:lnTo>
                <a:lnTo>
                  <a:pt x="324205" y="466864"/>
                </a:lnTo>
                <a:lnTo>
                  <a:pt x="359016" y="443407"/>
                </a:lnTo>
                <a:lnTo>
                  <a:pt x="382054" y="419722"/>
                </a:lnTo>
                <a:lnTo>
                  <a:pt x="385749" y="415925"/>
                </a:lnTo>
                <a:lnTo>
                  <a:pt x="408393" y="382181"/>
                </a:lnTo>
                <a:lnTo>
                  <a:pt x="425894" y="341972"/>
                </a:lnTo>
                <a:lnTo>
                  <a:pt x="437172" y="295097"/>
                </a:lnTo>
                <a:lnTo>
                  <a:pt x="441172" y="241312"/>
                </a:lnTo>
                <a:close/>
              </a:path>
              <a:path extrusionOk="0" h="511175" w="1576069">
                <a:moveTo>
                  <a:pt x="827582" y="502602"/>
                </a:moveTo>
                <a:lnTo>
                  <a:pt x="826490" y="478307"/>
                </a:lnTo>
                <a:lnTo>
                  <a:pt x="825538" y="450888"/>
                </a:lnTo>
                <a:lnTo>
                  <a:pt x="824865" y="420268"/>
                </a:lnTo>
                <a:lnTo>
                  <a:pt x="824611" y="386397"/>
                </a:lnTo>
                <a:lnTo>
                  <a:pt x="824611" y="140639"/>
                </a:lnTo>
                <a:lnTo>
                  <a:pt x="712089" y="140639"/>
                </a:lnTo>
                <a:lnTo>
                  <a:pt x="712089" y="365671"/>
                </a:lnTo>
                <a:lnTo>
                  <a:pt x="710628"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extrusionOk="0" h="511175" w="1576069">
                <a:moveTo>
                  <a:pt x="1244155" y="318274"/>
                </a:moveTo>
                <a:lnTo>
                  <a:pt x="1238161" y="266484"/>
                </a:lnTo>
                <a:lnTo>
                  <a:pt x="1220876" y="221424"/>
                </a:lnTo>
                <a:lnTo>
                  <a:pt x="1193355" y="184315"/>
                </a:lnTo>
                <a:lnTo>
                  <a:pt x="1156639"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39" y="399072"/>
                </a:lnTo>
                <a:lnTo>
                  <a:pt x="986155" y="364807"/>
                </a:lnTo>
                <a:lnTo>
                  <a:pt x="981367" y="322008"/>
                </a:lnTo>
                <a:lnTo>
                  <a:pt x="985443" y="282206"/>
                </a:lnTo>
                <a:lnTo>
                  <a:pt x="998397" y="247332"/>
                </a:lnTo>
                <a:lnTo>
                  <a:pt x="1021346" y="222580"/>
                </a:lnTo>
                <a:lnTo>
                  <a:pt x="1055395" y="213169"/>
                </a:lnTo>
                <a:lnTo>
                  <a:pt x="1088174" y="222580"/>
                </a:lnTo>
                <a:lnTo>
                  <a:pt x="1110437"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395" y="199644"/>
                </a:lnTo>
                <a:lnTo>
                  <a:pt x="883894" y="235051"/>
                </a:lnTo>
                <a:lnTo>
                  <a:pt x="870508" y="276745"/>
                </a:lnTo>
                <a:lnTo>
                  <a:pt x="865911" y="324192"/>
                </a:lnTo>
                <a:lnTo>
                  <a:pt x="872426" y="378625"/>
                </a:lnTo>
                <a:lnTo>
                  <a:pt x="890930" y="424548"/>
                </a:lnTo>
                <a:lnTo>
                  <a:pt x="919835" y="461340"/>
                </a:lnTo>
                <a:lnTo>
                  <a:pt x="957567" y="488378"/>
                </a:lnTo>
                <a:lnTo>
                  <a:pt x="1002538" y="505066"/>
                </a:lnTo>
                <a:lnTo>
                  <a:pt x="1053160" y="510755"/>
                </a:lnTo>
                <a:lnTo>
                  <a:pt x="1053896" y="510755"/>
                </a:lnTo>
                <a:lnTo>
                  <a:pt x="1094740" y="507009"/>
                </a:lnTo>
                <a:lnTo>
                  <a:pt x="1133703" y="495655"/>
                </a:lnTo>
                <a:lnTo>
                  <a:pt x="1169187" y="476491"/>
                </a:lnTo>
                <a:lnTo>
                  <a:pt x="1199578" y="449364"/>
                </a:lnTo>
                <a:lnTo>
                  <a:pt x="1223276" y="414070"/>
                </a:lnTo>
                <a:lnTo>
                  <a:pt x="1238669" y="370433"/>
                </a:lnTo>
                <a:lnTo>
                  <a:pt x="1244155" y="318274"/>
                </a:lnTo>
                <a:close/>
              </a:path>
              <a:path extrusionOk="0" h="511175" w="1576069">
                <a:moveTo>
                  <a:pt x="1575854" y="146558"/>
                </a:moveTo>
                <a:lnTo>
                  <a:pt x="1556600" y="140614"/>
                </a:lnTo>
                <a:lnTo>
                  <a:pt x="1535125" y="136194"/>
                </a:lnTo>
                <a:lnTo>
                  <a:pt x="1512544" y="133451"/>
                </a:lnTo>
                <a:lnTo>
                  <a:pt x="1489964" y="132499"/>
                </a:lnTo>
                <a:lnTo>
                  <a:pt x="1436065"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82"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4" name="Google Shape;24;p12"/>
          <p:cNvSpPr/>
          <p:nvPr/>
        </p:nvSpPr>
        <p:spPr>
          <a:xfrm>
            <a:off x="18623540" y="10245307"/>
            <a:ext cx="378460" cy="469900"/>
          </a:xfrm>
          <a:custGeom>
            <a:rect b="b" l="l" r="r" t="t"/>
            <a:pathLst>
              <a:path extrusionOk="0" h="469900" w="378459">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nvGrpSpPr>
          <p:cNvPr id="25" name="Google Shape;25;p12"/>
          <p:cNvGrpSpPr/>
          <p:nvPr/>
        </p:nvGrpSpPr>
        <p:grpSpPr>
          <a:xfrm>
            <a:off x="19053919" y="10117702"/>
            <a:ext cx="427015" cy="597582"/>
            <a:chOff x="19053919" y="10117702"/>
            <a:chExt cx="427015" cy="597582"/>
          </a:xfrm>
        </p:grpSpPr>
        <p:sp>
          <p:nvSpPr>
            <p:cNvPr id="26" name="Google Shape;26;p12"/>
            <p:cNvSpPr/>
            <p:nvPr/>
          </p:nvSpPr>
          <p:spPr>
            <a:xfrm>
              <a:off x="19053919" y="10237764"/>
              <a:ext cx="366395" cy="477520"/>
            </a:xfrm>
            <a:custGeom>
              <a:rect b="b" l="l" r="r" t="t"/>
              <a:pathLst>
                <a:path extrusionOk="0" h="477520" w="366394">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7" name="Google Shape;27;p12"/>
            <p:cNvPicPr preferRelativeResize="0"/>
            <p:nvPr/>
          </p:nvPicPr>
          <p:blipFill rotWithShape="1">
            <a:blip r:embed="rId2">
              <a:alphaModFix/>
            </a:blip>
            <a:srcRect b="0" l="0" r="0" t="0"/>
            <a:stretch/>
          </p:blipFill>
          <p:spPr>
            <a:xfrm>
              <a:off x="19368634" y="10117702"/>
              <a:ext cx="112300" cy="112268"/>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pic>
        <p:nvPicPr>
          <p:cNvPr id="29" name="Google Shape;29;p13"/>
          <p:cNvPicPr preferRelativeResize="0"/>
          <p:nvPr/>
        </p:nvPicPr>
        <p:blipFill rotWithShape="1">
          <a:blip r:embed="rId2">
            <a:alphaModFix/>
          </a:blip>
          <a:srcRect b="0" l="0" r="0" t="0"/>
          <a:stretch/>
        </p:blipFill>
        <p:spPr>
          <a:xfrm>
            <a:off x="0" y="396"/>
            <a:ext cx="20104810" cy="11308953"/>
          </a:xfrm>
          <a:prstGeom prst="rect">
            <a:avLst/>
          </a:prstGeom>
          <a:noFill/>
          <a:ln>
            <a:noFill/>
          </a:ln>
        </p:spPr>
      </p:pic>
      <p:pic>
        <p:nvPicPr>
          <p:cNvPr id="30" name="Google Shape;30;p13"/>
          <p:cNvPicPr preferRelativeResize="0"/>
          <p:nvPr/>
        </p:nvPicPr>
        <p:blipFill rotWithShape="1">
          <a:blip r:embed="rId3">
            <a:alphaModFix/>
          </a:blip>
          <a:srcRect b="0" l="0" r="0" t="0"/>
          <a:stretch/>
        </p:blipFill>
        <p:spPr>
          <a:xfrm>
            <a:off x="0" y="3340"/>
            <a:ext cx="20109342" cy="11305614"/>
          </a:xfrm>
          <a:prstGeom prst="rect">
            <a:avLst/>
          </a:prstGeom>
          <a:noFill/>
          <a:ln>
            <a:noFill/>
          </a:ln>
        </p:spPr>
      </p:pic>
      <p:sp>
        <p:nvSpPr>
          <p:cNvPr id="31" name="Google Shape;31;p13"/>
          <p:cNvSpPr/>
          <p:nvPr/>
        </p:nvSpPr>
        <p:spPr>
          <a:xfrm>
            <a:off x="755650" y="6264275"/>
            <a:ext cx="9892434" cy="2286000"/>
          </a:xfrm>
          <a:prstGeom prst="rect">
            <a:avLst/>
          </a:prstGeom>
          <a:solidFill>
            <a:schemeClr val="dk1">
              <a:alpha val="58823"/>
            </a:schemeClr>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32" name="Google Shape;32;p13"/>
          <p:cNvSpPr txBox="1"/>
          <p:nvPr>
            <p:ph type="title"/>
          </p:nvPr>
        </p:nvSpPr>
        <p:spPr>
          <a:xfrm>
            <a:off x="1184428" y="6591401"/>
            <a:ext cx="9020022" cy="153888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000">
                <a:solidFill>
                  <a:srgbClr val="257CE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3" name="Shape 33"/>
        <p:cNvGrpSpPr/>
        <p:nvPr/>
      </p:nvGrpSpPr>
      <p:grpSpPr>
        <a:xfrm>
          <a:off x="0" y="0"/>
          <a:ext cx="0" cy="0"/>
          <a:chOff x="0" y="0"/>
          <a:chExt cx="0" cy="0"/>
        </a:xfrm>
      </p:grpSpPr>
      <p:sp>
        <p:nvSpPr>
          <p:cNvPr id="34" name="Google Shape;34;p14"/>
          <p:cNvSpPr/>
          <p:nvPr/>
        </p:nvSpPr>
        <p:spPr>
          <a:xfrm>
            <a:off x="727227" y="10202309"/>
            <a:ext cx="1576070" cy="511175"/>
          </a:xfrm>
          <a:custGeom>
            <a:rect b="b" l="l" r="r" t="t"/>
            <a:pathLst>
              <a:path extrusionOk="0" h="511175" w="1576070">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extrusionOk="0" h="511175" w="1576070">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extrusionOk="0" h="511175" w="1576070">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extrusionOk="0" h="511175" w="1576070">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5" name="Google Shape;35;p14"/>
          <p:cNvSpPr/>
          <p:nvPr/>
        </p:nvSpPr>
        <p:spPr>
          <a:xfrm>
            <a:off x="2412348" y="10245307"/>
            <a:ext cx="378460" cy="469900"/>
          </a:xfrm>
          <a:custGeom>
            <a:rect b="b" l="l" r="r" t="t"/>
            <a:pathLst>
              <a:path extrusionOk="0" h="469900" w="37846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nvGrpSpPr>
          <p:cNvPr id="36" name="Google Shape;36;p14"/>
          <p:cNvGrpSpPr/>
          <p:nvPr/>
        </p:nvGrpSpPr>
        <p:grpSpPr>
          <a:xfrm>
            <a:off x="2842727" y="10117702"/>
            <a:ext cx="427015" cy="597582"/>
            <a:chOff x="2842727" y="10117702"/>
            <a:chExt cx="427015" cy="597582"/>
          </a:xfrm>
        </p:grpSpPr>
        <p:sp>
          <p:nvSpPr>
            <p:cNvPr id="37" name="Google Shape;37;p14"/>
            <p:cNvSpPr/>
            <p:nvPr/>
          </p:nvSpPr>
          <p:spPr>
            <a:xfrm>
              <a:off x="2842727" y="10237764"/>
              <a:ext cx="366395" cy="477520"/>
            </a:xfrm>
            <a:custGeom>
              <a:rect b="b" l="l" r="r" t="t"/>
              <a:pathLst>
                <a:path extrusionOk="0" h="477520" w="366394">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38" name="Google Shape;38;p14"/>
            <p:cNvPicPr preferRelativeResize="0"/>
            <p:nvPr/>
          </p:nvPicPr>
          <p:blipFill rotWithShape="1">
            <a:blip r:embed="rId2">
              <a:alphaModFix/>
            </a:blip>
            <a:srcRect b="0" l="0" r="0" t="0"/>
            <a:stretch/>
          </p:blipFill>
          <p:spPr>
            <a:xfrm>
              <a:off x="3157442" y="10117702"/>
              <a:ext cx="112300" cy="112268"/>
            </a:xfrm>
            <a:prstGeom prst="rect">
              <a:avLst/>
            </a:prstGeom>
            <a:noFill/>
            <a:ln>
              <a:noFill/>
            </a:ln>
          </p:spPr>
        </p:pic>
      </p:grpSp>
      <p:sp>
        <p:nvSpPr>
          <p:cNvPr id="39" name="Google Shape;39;p14"/>
          <p:cNvSpPr/>
          <p:nvPr/>
        </p:nvSpPr>
        <p:spPr>
          <a:xfrm>
            <a:off x="17840597" y="656116"/>
            <a:ext cx="2243455" cy="1060450"/>
          </a:xfrm>
          <a:custGeom>
            <a:rect b="b" l="l" r="r" t="t"/>
            <a:pathLst>
              <a:path extrusionOk="0" h="1060450" w="2243455">
                <a:moveTo>
                  <a:pt x="2243429" y="0"/>
                </a:moveTo>
                <a:lnTo>
                  <a:pt x="0" y="0"/>
                </a:lnTo>
                <a:lnTo>
                  <a:pt x="0" y="1059999"/>
                </a:lnTo>
                <a:lnTo>
                  <a:pt x="2243429" y="1059999"/>
                </a:lnTo>
                <a:lnTo>
                  <a:pt x="2243429" y="0"/>
                </a:lnTo>
                <a:close/>
              </a:path>
            </a:pathLst>
          </a:custGeom>
          <a:solidFill>
            <a:srgbClr val="257CE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0" name="Google Shape;40;p14"/>
          <p:cNvSpPr txBox="1"/>
          <p:nvPr>
            <p:ph idx="1" type="body"/>
          </p:nvPr>
        </p:nvSpPr>
        <p:spPr>
          <a:xfrm>
            <a:off x="727227" y="755454"/>
            <a:ext cx="16792423" cy="738664"/>
          </a:xfrm>
          <a:prstGeom prst="rect">
            <a:avLst/>
          </a:prstGeom>
          <a:noFill/>
          <a:ln>
            <a:noFill/>
          </a:ln>
        </p:spPr>
        <p:txBody>
          <a:bodyPr anchorCtr="0" anchor="t" bIns="0" lIns="0" spcFirstLastPara="1" rIns="0" wrap="square" tIns="0">
            <a:spAutoFit/>
          </a:bodyPr>
          <a:lstStyle>
            <a:lvl1pPr indent="-228600" lvl="0" marL="457200" algn="r">
              <a:spcBef>
                <a:spcPts val="0"/>
              </a:spcBef>
              <a:spcAft>
                <a:spcPts val="0"/>
              </a:spcAft>
              <a:buSzPts val="1400"/>
              <a:buNone/>
              <a:defRPr b="1" sz="4800">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iseño personalizado">
  <p:cSld name="4_Diseño personalizado">
    <p:spTree>
      <p:nvGrpSpPr>
        <p:cNvPr id="41" name="Shape 41"/>
        <p:cNvGrpSpPr/>
        <p:nvPr/>
      </p:nvGrpSpPr>
      <p:grpSpPr>
        <a:xfrm>
          <a:off x="0" y="0"/>
          <a:ext cx="0" cy="0"/>
          <a:chOff x="0" y="0"/>
          <a:chExt cx="0" cy="0"/>
        </a:xfrm>
      </p:grpSpPr>
      <p:pic>
        <p:nvPicPr>
          <p:cNvPr id="42" name="Google Shape;42;p15"/>
          <p:cNvPicPr preferRelativeResize="0"/>
          <p:nvPr/>
        </p:nvPicPr>
        <p:blipFill rotWithShape="1">
          <a:blip r:embed="rId2">
            <a:alphaModFix/>
          </a:blip>
          <a:srcRect b="0" l="0" r="0" t="0"/>
          <a:stretch/>
        </p:blipFill>
        <p:spPr>
          <a:xfrm>
            <a:off x="0" y="396"/>
            <a:ext cx="20104810" cy="11308953"/>
          </a:xfrm>
          <a:prstGeom prst="rect">
            <a:avLst/>
          </a:prstGeom>
          <a:noFill/>
          <a:ln>
            <a:noFill/>
          </a:ln>
        </p:spPr>
      </p:pic>
      <p:pic>
        <p:nvPicPr>
          <p:cNvPr id="43" name="Google Shape;43;p15"/>
          <p:cNvPicPr preferRelativeResize="0"/>
          <p:nvPr/>
        </p:nvPicPr>
        <p:blipFill rotWithShape="1">
          <a:blip r:embed="rId3">
            <a:alphaModFix/>
          </a:blip>
          <a:srcRect b="0" l="0" r="0" t="0"/>
          <a:stretch/>
        </p:blipFill>
        <p:spPr>
          <a:xfrm>
            <a:off x="3362" y="0"/>
            <a:ext cx="20097375" cy="11309350"/>
          </a:xfrm>
          <a:prstGeom prst="rect">
            <a:avLst/>
          </a:prstGeom>
          <a:noFill/>
          <a:ln>
            <a:noFill/>
          </a:ln>
        </p:spPr>
      </p:pic>
      <p:sp>
        <p:nvSpPr>
          <p:cNvPr id="44" name="Google Shape;44;p15"/>
          <p:cNvSpPr/>
          <p:nvPr/>
        </p:nvSpPr>
        <p:spPr>
          <a:xfrm>
            <a:off x="4413250" y="4206875"/>
            <a:ext cx="9892434" cy="2286000"/>
          </a:xfrm>
          <a:prstGeom prst="rect">
            <a:avLst/>
          </a:prstGeom>
          <a:solidFill>
            <a:schemeClr val="dk1">
              <a:alpha val="58823"/>
            </a:schemeClr>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45" name="Google Shape;45;p15"/>
          <p:cNvSpPr txBox="1"/>
          <p:nvPr>
            <p:ph type="title"/>
          </p:nvPr>
        </p:nvSpPr>
        <p:spPr>
          <a:xfrm>
            <a:off x="4842028" y="4534001"/>
            <a:ext cx="9020022" cy="153888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000">
                <a:solidFill>
                  <a:srgbClr val="257CE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Diseño personalizado">
  <p:cSld name="5_Diseño personalizado">
    <p:spTree>
      <p:nvGrpSpPr>
        <p:cNvPr id="46" name="Shape 46"/>
        <p:cNvGrpSpPr/>
        <p:nvPr/>
      </p:nvGrpSpPr>
      <p:grpSpPr>
        <a:xfrm>
          <a:off x="0" y="0"/>
          <a:ext cx="0" cy="0"/>
          <a:chOff x="0" y="0"/>
          <a:chExt cx="0" cy="0"/>
        </a:xfrm>
      </p:grpSpPr>
      <p:pic>
        <p:nvPicPr>
          <p:cNvPr id="47" name="Google Shape;47;p16"/>
          <p:cNvPicPr preferRelativeResize="0"/>
          <p:nvPr/>
        </p:nvPicPr>
        <p:blipFill rotWithShape="1">
          <a:blip r:embed="rId2">
            <a:alphaModFix/>
          </a:blip>
          <a:srcRect b="0" l="0" r="0" t="0"/>
          <a:stretch/>
        </p:blipFill>
        <p:spPr>
          <a:xfrm>
            <a:off x="-1" y="3340"/>
            <a:ext cx="20110047" cy="11306010"/>
          </a:xfrm>
          <a:prstGeom prst="rect">
            <a:avLst/>
          </a:prstGeom>
          <a:noFill/>
          <a:ln>
            <a:noFill/>
          </a:ln>
        </p:spPr>
      </p:pic>
      <p:sp>
        <p:nvSpPr>
          <p:cNvPr id="48" name="Google Shape;48;p16"/>
          <p:cNvSpPr txBox="1"/>
          <p:nvPr>
            <p:ph type="title"/>
          </p:nvPr>
        </p:nvSpPr>
        <p:spPr>
          <a:xfrm>
            <a:off x="831850" y="7178675"/>
            <a:ext cx="9782022" cy="1538883"/>
          </a:xfrm>
          <a:prstGeom prst="rect">
            <a:avLst/>
          </a:prstGeom>
          <a:noFill/>
          <a:ln>
            <a:noFill/>
          </a:ln>
        </p:spPr>
        <p:txBody>
          <a:bodyPr anchorCtr="0" anchor="t" bIns="0" lIns="0" spcFirstLastPara="1" rIns="0" wrap="square" tIns="0">
            <a:spAutoFit/>
          </a:bodyPr>
          <a:lstStyle>
            <a:lvl1pPr lvl="0" algn="r">
              <a:spcBef>
                <a:spcPts val="0"/>
              </a:spcBef>
              <a:spcAft>
                <a:spcPts val="0"/>
              </a:spcAft>
              <a:buSzPts val="14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9" name="Shape 49"/>
        <p:cNvGrpSpPr/>
        <p:nvPr/>
      </p:nvGrpSpPr>
      <p:grpSpPr>
        <a:xfrm>
          <a:off x="0" y="0"/>
          <a:ext cx="0" cy="0"/>
          <a:chOff x="0" y="0"/>
          <a:chExt cx="0" cy="0"/>
        </a:xfrm>
      </p:grpSpPr>
      <p:pic>
        <p:nvPicPr>
          <p:cNvPr id="50" name="Google Shape;50;p17"/>
          <p:cNvPicPr preferRelativeResize="0"/>
          <p:nvPr/>
        </p:nvPicPr>
        <p:blipFill rotWithShape="1">
          <a:blip r:embed="rId2">
            <a:alphaModFix/>
          </a:blip>
          <a:srcRect b="0" l="0" r="0" t="0"/>
          <a:stretch/>
        </p:blipFill>
        <p:spPr>
          <a:xfrm>
            <a:off x="3362" y="0"/>
            <a:ext cx="20097375" cy="11309350"/>
          </a:xfrm>
          <a:prstGeom prst="rect">
            <a:avLst/>
          </a:prstGeom>
          <a:noFill/>
          <a:ln>
            <a:noFill/>
          </a:ln>
        </p:spPr>
      </p:pic>
      <p:sp>
        <p:nvSpPr>
          <p:cNvPr id="51" name="Google Shape;51;p17"/>
          <p:cNvSpPr txBox="1"/>
          <p:nvPr>
            <p:ph type="title"/>
          </p:nvPr>
        </p:nvSpPr>
        <p:spPr>
          <a:xfrm>
            <a:off x="6851650" y="7483475"/>
            <a:ext cx="9782022" cy="153888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seño personalizado">
  <p:cSld name="3_Diseño personalizado">
    <p:spTree>
      <p:nvGrpSpPr>
        <p:cNvPr id="52" name="Shape 52"/>
        <p:cNvGrpSpPr/>
        <p:nvPr/>
      </p:nvGrpSpPr>
      <p:grpSpPr>
        <a:xfrm>
          <a:off x="0" y="0"/>
          <a:ext cx="0" cy="0"/>
          <a:chOff x="0" y="0"/>
          <a:chExt cx="0" cy="0"/>
        </a:xfrm>
      </p:grpSpPr>
      <p:pic>
        <p:nvPicPr>
          <p:cNvPr id="53" name="Google Shape;53;p18"/>
          <p:cNvPicPr preferRelativeResize="0"/>
          <p:nvPr/>
        </p:nvPicPr>
        <p:blipFill rotWithShape="1">
          <a:blip r:embed="rId2">
            <a:alphaModFix/>
          </a:blip>
          <a:srcRect b="0" l="0" r="0" t="0"/>
          <a:stretch/>
        </p:blipFill>
        <p:spPr>
          <a:xfrm>
            <a:off x="3362" y="0"/>
            <a:ext cx="20097375" cy="11309350"/>
          </a:xfrm>
          <a:prstGeom prst="rect">
            <a:avLst/>
          </a:prstGeom>
          <a:noFill/>
          <a:ln>
            <a:noFill/>
          </a:ln>
        </p:spPr>
      </p:pic>
      <p:sp>
        <p:nvSpPr>
          <p:cNvPr id="54" name="Google Shape;54;p18"/>
          <p:cNvSpPr txBox="1"/>
          <p:nvPr>
            <p:ph type="title"/>
          </p:nvPr>
        </p:nvSpPr>
        <p:spPr>
          <a:xfrm>
            <a:off x="6623050" y="7026275"/>
            <a:ext cx="9782022" cy="153888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5" name="Shape 55"/>
        <p:cNvGrpSpPr/>
        <p:nvPr/>
      </p:nvGrpSpPr>
      <p:grpSpPr>
        <a:xfrm>
          <a:off x="0" y="0"/>
          <a:ext cx="0" cy="0"/>
          <a:chOff x="0" y="0"/>
          <a:chExt cx="0" cy="0"/>
        </a:xfrm>
      </p:grpSpPr>
      <p:pic>
        <p:nvPicPr>
          <p:cNvPr id="56" name="Google Shape;56;p19"/>
          <p:cNvPicPr preferRelativeResize="0"/>
          <p:nvPr/>
        </p:nvPicPr>
        <p:blipFill rotWithShape="1">
          <a:blip r:embed="rId2">
            <a:alphaModFix/>
          </a:blip>
          <a:srcRect b="0" l="0" r="0" t="0"/>
          <a:stretch/>
        </p:blipFill>
        <p:spPr>
          <a:xfrm>
            <a:off x="3362" y="0"/>
            <a:ext cx="20097375" cy="11309350"/>
          </a:xfrm>
          <a:prstGeom prst="rect">
            <a:avLst/>
          </a:prstGeom>
          <a:noFill/>
          <a:ln>
            <a:noFill/>
          </a:ln>
        </p:spPr>
      </p:pic>
      <p:sp>
        <p:nvSpPr>
          <p:cNvPr id="57" name="Google Shape;57;p19"/>
          <p:cNvSpPr txBox="1"/>
          <p:nvPr>
            <p:ph type="title"/>
          </p:nvPr>
        </p:nvSpPr>
        <p:spPr>
          <a:xfrm>
            <a:off x="4794250" y="6950075"/>
            <a:ext cx="9782022" cy="1538883"/>
          </a:xfrm>
          <a:prstGeom prst="rect">
            <a:avLst/>
          </a:prstGeom>
          <a:noFill/>
          <a:ln>
            <a:noFill/>
          </a:ln>
        </p:spPr>
        <p:txBody>
          <a:bodyPr anchorCtr="0" anchor="t" bIns="0" lIns="0" spcFirstLastPara="1" rIns="0" wrap="square" tIns="0">
            <a:spAutoFit/>
          </a:bodyPr>
          <a:lstStyle>
            <a:lvl1pPr lvl="0" algn="r">
              <a:spcBef>
                <a:spcPts val="0"/>
              </a:spcBef>
              <a:spcAft>
                <a:spcPts val="0"/>
              </a:spcAft>
              <a:buSzPts val="14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12314421" y="714594"/>
            <a:ext cx="5259705" cy="91566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5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0"/>
          <p:cNvSpPr txBox="1"/>
          <p:nvPr>
            <p:ph idx="1" type="body"/>
          </p:nvPr>
        </p:nvSpPr>
        <p:spPr>
          <a:xfrm>
            <a:off x="1005205" y="2601150"/>
            <a:ext cx="18093690" cy="7464171"/>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2" name="Google Shape;12;p10"/>
          <p:cNvSpPr txBox="1"/>
          <p:nvPr>
            <p:ph idx="11" type="ftr"/>
          </p:nvPr>
        </p:nvSpPr>
        <p:spPr>
          <a:xfrm>
            <a:off x="6835394" y="10517696"/>
            <a:ext cx="6433312" cy="565467"/>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0"/>
          <p:cNvSpPr txBox="1"/>
          <p:nvPr>
            <p:ph idx="10" type="dt"/>
          </p:nvPr>
        </p:nvSpPr>
        <p:spPr>
          <a:xfrm>
            <a:off x="1005205" y="10517696"/>
            <a:ext cx="4623943" cy="565467"/>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10"/>
          <p:cNvSpPr txBox="1"/>
          <p:nvPr>
            <p:ph idx="12" type="sldNum"/>
          </p:nvPr>
        </p:nvSpPr>
        <p:spPr>
          <a:xfrm>
            <a:off x="14474953" y="10517696"/>
            <a:ext cx="4623943" cy="565467"/>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uchile.cl/noticias/211178/las-preocupantes-cifras-de-diabetes-en-chile?utm_source=chatgpt.com" TargetMode="External"/><Relationship Id="rId4" Type="http://schemas.openxmlformats.org/officeDocument/2006/relationships/hyperlink" Target="https://uchile.cl/noticias/211178/las-preocupantes-cifras-de-diabetes-en-chile?utm_source=chatgpt.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7.jpg"/><Relationship Id="rId5" Type="http://schemas.openxmlformats.org/officeDocument/2006/relationships/image" Target="../media/image21.jpg"/><Relationship Id="rId6" Type="http://schemas.openxmlformats.org/officeDocument/2006/relationships/image" Target="../media/image11.jpg"/><Relationship Id="rId7"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
          <p:cNvSpPr txBox="1"/>
          <p:nvPr>
            <p:ph type="ctrTitle"/>
          </p:nvPr>
        </p:nvSpPr>
        <p:spPr>
          <a:xfrm>
            <a:off x="2889250" y="8840111"/>
            <a:ext cx="11837559" cy="58477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a:t>Presentación Etapa 1 Proyecto Capstone</a:t>
            </a:r>
            <a:endParaRPr/>
          </a:p>
        </p:txBody>
      </p:sp>
      <p:sp>
        <p:nvSpPr>
          <p:cNvPr id="75" name="Google Shape;75;p1"/>
          <p:cNvSpPr txBox="1"/>
          <p:nvPr>
            <p:ph idx="1" type="subTitle"/>
          </p:nvPr>
        </p:nvSpPr>
        <p:spPr>
          <a:xfrm>
            <a:off x="2889250" y="9540875"/>
            <a:ext cx="9138164" cy="43088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lt1"/>
              </a:buClr>
              <a:buSzPts val="2800"/>
              <a:buFont typeface="Arial"/>
              <a:buNone/>
            </a:pPr>
            <a:r>
              <a:rPr lang="es-ES" sz="2800">
                <a:latin typeface="Arial"/>
                <a:ea typeface="Arial"/>
                <a:cs typeface="Arial"/>
                <a:sym typeface="Arial"/>
              </a:rPr>
              <a:t>Portafolio de Título Ingeniería en Informática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49" name="Shape 149"/>
        <p:cNvGrpSpPr/>
        <p:nvPr/>
      </p:nvGrpSpPr>
      <p:grpSpPr>
        <a:xfrm>
          <a:off x="0" y="0"/>
          <a:ext cx="0" cy="0"/>
          <a:chOff x="0" y="0"/>
          <a:chExt cx="0" cy="0"/>
        </a:xfrm>
      </p:grpSpPr>
      <p:sp>
        <p:nvSpPr>
          <p:cNvPr id="150" name="Google Shape;150;g3853aa027f5_1_21"/>
          <p:cNvSpPr txBox="1"/>
          <p:nvPr>
            <p:ph idx="1" type="body"/>
          </p:nvPr>
        </p:nvSpPr>
        <p:spPr>
          <a:xfrm>
            <a:off x="727227" y="755454"/>
            <a:ext cx="16792500" cy="738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s-ES"/>
              <a:t>Solución</a:t>
            </a:r>
            <a:r>
              <a:rPr lang="es-ES"/>
              <a:t> propuesta</a:t>
            </a:r>
            <a:endParaRPr/>
          </a:p>
        </p:txBody>
      </p:sp>
      <p:pic>
        <p:nvPicPr>
          <p:cNvPr id="151" name="Google Shape;151;g3853aa027f5_1_21" title="MAPI prototipo.pdf.png"/>
          <p:cNvPicPr preferRelativeResize="0"/>
          <p:nvPr/>
        </p:nvPicPr>
        <p:blipFill>
          <a:blip r:embed="rId3">
            <a:alphaModFix/>
          </a:blip>
          <a:stretch>
            <a:fillRect/>
          </a:stretch>
        </p:blipFill>
        <p:spPr>
          <a:xfrm>
            <a:off x="8008392" y="742356"/>
            <a:ext cx="4779550" cy="9824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6"/>
          <p:cNvSpPr txBox="1"/>
          <p:nvPr>
            <p:ph type="title"/>
          </p:nvPr>
        </p:nvSpPr>
        <p:spPr>
          <a:xfrm>
            <a:off x="4794250" y="5349875"/>
            <a:ext cx="9020022" cy="83099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sz="5400"/>
              <a:t>Conclusión y Reflexión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7"/>
          <p:cNvSpPr txBox="1"/>
          <p:nvPr>
            <p:ph type="title"/>
          </p:nvPr>
        </p:nvSpPr>
        <p:spPr>
          <a:xfrm>
            <a:off x="2432050" y="714594"/>
            <a:ext cx="16988263" cy="615553"/>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sz="4000"/>
              <a:t>Conclusión y Reflexión</a:t>
            </a:r>
            <a:endParaRPr/>
          </a:p>
        </p:txBody>
      </p:sp>
      <p:pic>
        <p:nvPicPr>
          <p:cNvPr id="162" name="Google Shape;162;p7" title="Screenshot 2024-09-10 000025.png"/>
          <p:cNvPicPr preferRelativeResize="0"/>
          <p:nvPr/>
        </p:nvPicPr>
        <p:blipFill>
          <a:blip r:embed="rId3">
            <a:alphaModFix/>
          </a:blip>
          <a:stretch>
            <a:fillRect/>
          </a:stretch>
        </p:blipFill>
        <p:spPr>
          <a:xfrm>
            <a:off x="8187200" y="6544150"/>
            <a:ext cx="3511150" cy="3714375"/>
          </a:xfrm>
          <a:prstGeom prst="rect">
            <a:avLst/>
          </a:prstGeom>
          <a:noFill/>
          <a:ln>
            <a:noFill/>
          </a:ln>
        </p:spPr>
      </p:pic>
      <p:sp>
        <p:nvSpPr>
          <p:cNvPr id="163" name="Google Shape;163;p7"/>
          <p:cNvSpPr txBox="1"/>
          <p:nvPr/>
        </p:nvSpPr>
        <p:spPr>
          <a:xfrm>
            <a:off x="509575" y="2252000"/>
            <a:ext cx="18985800" cy="4389000"/>
          </a:xfrm>
          <a:prstGeom prst="rect">
            <a:avLst/>
          </a:prstGeom>
          <a:noFill/>
          <a:ln>
            <a:noFill/>
          </a:ln>
        </p:spPr>
        <p:txBody>
          <a:bodyPr anchorCtr="0" anchor="t" bIns="91425" lIns="91425" spcFirstLastPara="1" rIns="91425" wrap="square" tIns="91425">
            <a:noAutofit/>
          </a:bodyPr>
          <a:lstStyle/>
          <a:p>
            <a:pPr indent="-425450" lvl="0" marL="457200" rtl="0" algn="l">
              <a:spcBef>
                <a:spcPts val="0"/>
              </a:spcBef>
              <a:spcAft>
                <a:spcPts val="0"/>
              </a:spcAft>
              <a:buSzPts val="3100"/>
              <a:buFont typeface="Calibri"/>
              <a:buChar char="●"/>
            </a:pPr>
            <a:r>
              <a:rPr lang="es-ES" sz="3100">
                <a:latin typeface="Calibri"/>
                <a:ea typeface="Calibri"/>
                <a:cs typeface="Calibri"/>
                <a:sym typeface="Calibri"/>
              </a:rPr>
              <a:t>En </a:t>
            </a:r>
            <a:r>
              <a:rPr lang="es-ES" sz="3100">
                <a:latin typeface="Calibri"/>
                <a:ea typeface="Calibri"/>
                <a:cs typeface="Calibri"/>
                <a:sym typeface="Calibri"/>
              </a:rPr>
              <a:t>conclusión</a:t>
            </a:r>
            <a:r>
              <a:rPr lang="es-ES" sz="3100">
                <a:latin typeface="Calibri"/>
                <a:ea typeface="Calibri"/>
                <a:cs typeface="Calibri"/>
                <a:sym typeface="Calibri"/>
              </a:rPr>
              <a:t>, este proyecto nos </a:t>
            </a:r>
            <a:r>
              <a:rPr lang="es-ES" sz="3100">
                <a:latin typeface="Calibri"/>
                <a:ea typeface="Calibri"/>
                <a:cs typeface="Calibri"/>
                <a:sym typeface="Calibri"/>
              </a:rPr>
              <a:t>permitió</a:t>
            </a:r>
            <a:r>
              <a:rPr lang="es-ES" sz="3100">
                <a:latin typeface="Calibri"/>
                <a:ea typeface="Calibri"/>
                <a:cs typeface="Calibri"/>
                <a:sym typeface="Calibri"/>
              </a:rPr>
              <a:t> abordar la creciente </a:t>
            </a:r>
            <a:r>
              <a:rPr lang="es-ES" sz="3100">
                <a:latin typeface="Calibri"/>
                <a:ea typeface="Calibri"/>
                <a:cs typeface="Calibri"/>
                <a:sym typeface="Calibri"/>
              </a:rPr>
              <a:t>situación que hoy en día la actualidad afecta a todo el país. Para esto se tomó </a:t>
            </a:r>
            <a:r>
              <a:rPr lang="es-ES" sz="3100">
                <a:latin typeface="Calibri"/>
                <a:ea typeface="Calibri"/>
                <a:cs typeface="Calibri"/>
                <a:sym typeface="Calibri"/>
              </a:rPr>
              <a:t> la </a:t>
            </a:r>
            <a:r>
              <a:rPr lang="es-ES" sz="3100">
                <a:latin typeface="Calibri"/>
                <a:ea typeface="Calibri"/>
                <a:cs typeface="Calibri"/>
                <a:sym typeface="Calibri"/>
              </a:rPr>
              <a:t>decisión como grupo en</a:t>
            </a:r>
            <a:r>
              <a:rPr lang="es-ES" sz="3100">
                <a:latin typeface="Calibri"/>
                <a:ea typeface="Calibri"/>
                <a:cs typeface="Calibri"/>
                <a:sym typeface="Calibri"/>
              </a:rPr>
              <a:t> la </a:t>
            </a:r>
            <a:r>
              <a:rPr lang="es-ES" sz="3100">
                <a:latin typeface="Calibri"/>
                <a:ea typeface="Calibri"/>
                <a:cs typeface="Calibri"/>
                <a:sym typeface="Calibri"/>
              </a:rPr>
              <a:t>creación</a:t>
            </a:r>
            <a:r>
              <a:rPr lang="es-ES" sz="3100">
                <a:latin typeface="Calibri"/>
                <a:ea typeface="Calibri"/>
                <a:cs typeface="Calibri"/>
                <a:sym typeface="Calibri"/>
              </a:rPr>
              <a:t> de una </a:t>
            </a:r>
            <a:r>
              <a:rPr lang="es-ES" sz="3100">
                <a:latin typeface="Calibri"/>
                <a:ea typeface="Calibri"/>
                <a:cs typeface="Calibri"/>
                <a:sym typeface="Calibri"/>
              </a:rPr>
              <a:t>aplicación</a:t>
            </a:r>
            <a:r>
              <a:rPr lang="es-ES" sz="3100">
                <a:latin typeface="Calibri"/>
                <a:ea typeface="Calibri"/>
                <a:cs typeface="Calibri"/>
                <a:sym typeface="Calibri"/>
              </a:rPr>
              <a:t> </a:t>
            </a:r>
            <a:r>
              <a:rPr lang="es-ES" sz="3100">
                <a:latin typeface="Calibri"/>
                <a:ea typeface="Calibri"/>
                <a:cs typeface="Calibri"/>
                <a:sym typeface="Calibri"/>
              </a:rPr>
              <a:t>móvil con un asistente virtual integrado más desarrollado en el área médica para que los pacientes puedan tener una constante ayuda y un tratamiento más llevadero y dinámico. El desarrollo de esta aplicación, toma en cuenta no solo a todas aquellas que padezcan esta enfermedad, si no que también a que todos tenemos algún conocido, amigo  y/o familiar que tenga esta enfermedad</a:t>
            </a:r>
            <a:endParaRPr sz="3100">
              <a:latin typeface="Calibri"/>
              <a:ea typeface="Calibri"/>
              <a:cs typeface="Calibri"/>
              <a:sym typeface="Calibri"/>
            </a:endParaRPr>
          </a:p>
          <a:p>
            <a:pPr indent="0" lvl="0" marL="457200" rtl="0" algn="l">
              <a:spcBef>
                <a:spcPts val="0"/>
              </a:spcBef>
              <a:spcAft>
                <a:spcPts val="0"/>
              </a:spcAft>
              <a:buNone/>
            </a:pPr>
            <a:r>
              <a:t/>
            </a:r>
            <a:endParaRPr sz="3100">
              <a:latin typeface="Calibri"/>
              <a:ea typeface="Calibri"/>
              <a:cs typeface="Calibri"/>
              <a:sym typeface="Calibri"/>
            </a:endParaRPr>
          </a:p>
          <a:p>
            <a:pPr indent="-425450" lvl="0" marL="457200" rtl="0" algn="l">
              <a:spcBef>
                <a:spcPts val="0"/>
              </a:spcBef>
              <a:spcAft>
                <a:spcPts val="0"/>
              </a:spcAft>
              <a:buSzPts val="3100"/>
              <a:buFont typeface="Calibri"/>
              <a:buChar char="●"/>
            </a:pPr>
            <a:r>
              <a:rPr lang="es-ES" sz="3100">
                <a:latin typeface="Calibri"/>
                <a:ea typeface="Calibri"/>
                <a:cs typeface="Calibri"/>
                <a:sym typeface="Calibri"/>
              </a:rPr>
              <a:t>Al finalizar este proyecto, esperamos que tenga un impacto positivo para todas las personas que padezcan esta enfermedad.</a:t>
            </a:r>
            <a:endParaRPr sz="3100">
              <a:latin typeface="Calibri"/>
              <a:ea typeface="Calibri"/>
              <a:cs typeface="Calibri"/>
              <a:sym typeface="Calibri"/>
            </a:endParaRPr>
          </a:p>
          <a:p>
            <a:pPr indent="0" lvl="0" marL="0" rtl="0" algn="l">
              <a:spcBef>
                <a:spcPts val="0"/>
              </a:spcBef>
              <a:spcAft>
                <a:spcPts val="0"/>
              </a:spcAft>
              <a:buNone/>
            </a:pPr>
            <a:r>
              <a:rPr lang="es-ES" sz="1800">
                <a:latin typeface="Calibri"/>
                <a:ea typeface="Calibri"/>
                <a:cs typeface="Calibri"/>
                <a:sym typeface="Calibri"/>
              </a:rPr>
              <a:t> </a:t>
            </a:r>
            <a:r>
              <a:rPr lang="es-ES" sz="1800">
                <a:latin typeface="Calibri"/>
                <a:ea typeface="Calibri"/>
                <a:cs typeface="Calibri"/>
                <a:sym typeface="Calibri"/>
              </a:rPr>
              <a:t> </a:t>
            </a:r>
            <a:endParaRPr sz="18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8"/>
          <p:cNvSpPr txBox="1"/>
          <p:nvPr/>
        </p:nvSpPr>
        <p:spPr>
          <a:xfrm>
            <a:off x="1974850" y="6950075"/>
            <a:ext cx="8305800" cy="738664"/>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b="1" i="0" lang="es-ES" sz="4800">
                <a:solidFill>
                  <a:srgbClr val="257CE1"/>
                </a:solidFill>
                <a:latin typeface="Arial"/>
                <a:ea typeface="Arial"/>
                <a:cs typeface="Arial"/>
                <a:sym typeface="Arial"/>
              </a:rPr>
              <a:t>Bibliografía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9"/>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a:t>Bibliografía</a:t>
            </a:r>
            <a:endParaRPr/>
          </a:p>
        </p:txBody>
      </p:sp>
      <p:sp>
        <p:nvSpPr>
          <p:cNvPr id="174" name="Google Shape;174;p9"/>
          <p:cNvSpPr txBox="1"/>
          <p:nvPr/>
        </p:nvSpPr>
        <p:spPr>
          <a:xfrm>
            <a:off x="2203450" y="2301875"/>
            <a:ext cx="14926500" cy="480300"/>
          </a:xfrm>
          <a:prstGeom prst="rect">
            <a:avLst/>
          </a:prstGeom>
          <a:noFill/>
          <a:ln>
            <a:noFill/>
          </a:ln>
        </p:spPr>
        <p:txBody>
          <a:bodyPr anchorCtr="0" anchor="t" bIns="45700" lIns="91425" spcFirstLastPara="1" rIns="91425" wrap="square" tIns="45700">
            <a:spAutoFit/>
          </a:bodyPr>
          <a:lstStyle/>
          <a:p>
            <a:pPr indent="0" lvl="0" marL="0" rtl="0" algn="just">
              <a:lnSpc>
                <a:spcPct val="90000"/>
              </a:lnSpc>
              <a:spcBef>
                <a:spcPts val="0"/>
              </a:spcBef>
              <a:spcAft>
                <a:spcPts val="0"/>
              </a:spcAft>
              <a:buNone/>
            </a:pPr>
            <a:r>
              <a:rPr lang="es-ES">
                <a:solidFill>
                  <a:schemeClr val="dk1"/>
                </a:solidFill>
              </a:rPr>
              <a:t>Gallardo, R. (2023, 14 de noviembre). </a:t>
            </a:r>
            <a:r>
              <a:rPr i="1" lang="es-ES">
                <a:solidFill>
                  <a:schemeClr val="dk1"/>
                </a:solidFill>
              </a:rPr>
              <a:t>Las preocupantes cifras de diabetes: Especialistas U. de Chile </a:t>
            </a:r>
            <a:r>
              <a:rPr i="1" lang="es-ES">
                <a:solidFill>
                  <a:schemeClr val="dk1"/>
                </a:solidFill>
              </a:rPr>
              <a:t>aborda</a:t>
            </a:r>
            <a:r>
              <a:rPr i="1" lang="es-ES">
                <a:solidFill>
                  <a:schemeClr val="dk1"/>
                </a:solidFill>
              </a:rPr>
              <a:t> el presente de esta enfermedad en el país</a:t>
            </a:r>
            <a:r>
              <a:rPr lang="es-ES">
                <a:solidFill>
                  <a:schemeClr val="dk1"/>
                </a:solidFill>
              </a:rPr>
              <a:t>. Universidad de Chile. Recuperado de</a:t>
            </a:r>
            <a:r>
              <a:rPr lang="es-ES">
                <a:solidFill>
                  <a:schemeClr val="dk1"/>
                </a:solidFill>
                <a:uFill>
                  <a:noFill/>
                </a:uFill>
                <a:hlinkClick r:id="rId3">
                  <a:extLst>
                    <a:ext uri="{A12FA001-AC4F-418D-AE19-62706E023703}">
                      <ahyp:hlinkClr val="tx"/>
                    </a:ext>
                  </a:extLst>
                </a:hlinkClick>
              </a:rPr>
              <a:t> </a:t>
            </a:r>
            <a:r>
              <a:rPr lang="es-ES" u="sng">
                <a:solidFill>
                  <a:schemeClr val="hlink"/>
                </a:solidFill>
                <a:hlinkClick r:id="rId4"/>
              </a:rPr>
              <a:t>https://uchile.cl/noticias/211178/las-preocupantes-cifras-de-diabetes-en-chile</a:t>
            </a:r>
            <a:endParaRPr>
              <a:solidFill>
                <a:srgbClr val="24406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2"/>
          <p:cNvSpPr txBox="1"/>
          <p:nvPr>
            <p:ph type="title"/>
          </p:nvPr>
        </p:nvSpPr>
        <p:spPr>
          <a:xfrm>
            <a:off x="2349204" y="801143"/>
            <a:ext cx="16988400" cy="7386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b="1" lang="es-ES">
                <a:latin typeface="Arial"/>
                <a:ea typeface="Arial"/>
                <a:cs typeface="Arial"/>
                <a:sym typeface="Arial"/>
              </a:rPr>
              <a:t>Integrantes Equipo de Trabajo​</a:t>
            </a:r>
            <a:endParaRPr/>
          </a:p>
        </p:txBody>
      </p:sp>
      <p:sp>
        <p:nvSpPr>
          <p:cNvPr id="82" name="Google Shape;82;p2"/>
          <p:cNvSpPr/>
          <p:nvPr/>
        </p:nvSpPr>
        <p:spPr>
          <a:xfrm>
            <a:off x="2467072" y="7129444"/>
            <a:ext cx="3001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s-ES" sz="1800"/>
              <a:t>Gabriel Cornejo</a:t>
            </a:r>
            <a:endParaRPr/>
          </a:p>
        </p:txBody>
      </p:sp>
      <p:sp>
        <p:nvSpPr>
          <p:cNvPr id="83" name="Google Shape;83;p2"/>
          <p:cNvSpPr/>
          <p:nvPr/>
        </p:nvSpPr>
        <p:spPr>
          <a:xfrm>
            <a:off x="8026461" y="9818849"/>
            <a:ext cx="3001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s-ES" sz="1800"/>
              <a:t>Axel Lange</a:t>
            </a:r>
            <a:endParaRPr/>
          </a:p>
        </p:txBody>
      </p:sp>
      <p:sp>
        <p:nvSpPr>
          <p:cNvPr id="84" name="Google Shape;84;p2"/>
          <p:cNvSpPr/>
          <p:nvPr/>
        </p:nvSpPr>
        <p:spPr>
          <a:xfrm>
            <a:off x="14009522" y="7274849"/>
            <a:ext cx="3001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s-ES" sz="1800"/>
              <a:t>Manuel Araya</a:t>
            </a:r>
            <a:endParaRPr/>
          </a:p>
        </p:txBody>
      </p:sp>
      <p:sp>
        <p:nvSpPr>
          <p:cNvPr id="85" name="Google Shape;85;p2"/>
          <p:cNvSpPr/>
          <p:nvPr/>
        </p:nvSpPr>
        <p:spPr>
          <a:xfrm>
            <a:off x="8210389" y="5380346"/>
            <a:ext cx="3001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s-ES" sz="1800"/>
              <a:t>Lucas Sanchez</a:t>
            </a:r>
            <a:endParaRPr/>
          </a:p>
        </p:txBody>
      </p:sp>
      <p:pic>
        <p:nvPicPr>
          <p:cNvPr id="86" name="Google Shape;86;p2"/>
          <p:cNvPicPr preferRelativeResize="0"/>
          <p:nvPr/>
        </p:nvPicPr>
        <p:blipFill rotWithShape="1">
          <a:blip r:embed="rId3">
            <a:alphaModFix/>
          </a:blip>
          <a:srcRect b="52943" l="51252" r="0" t="0"/>
          <a:stretch/>
        </p:blipFill>
        <p:spPr>
          <a:xfrm>
            <a:off x="7946346" y="2228581"/>
            <a:ext cx="3162000" cy="3170700"/>
          </a:xfrm>
          <a:prstGeom prst="flowChartConnector">
            <a:avLst/>
          </a:prstGeom>
          <a:noFill/>
          <a:ln cap="flat" cmpd="sng" w="9525">
            <a:solidFill>
              <a:schemeClr val="dk1"/>
            </a:solidFill>
            <a:prstDash val="solid"/>
            <a:round/>
            <a:headEnd len="sm" w="sm" type="none"/>
            <a:tailEnd len="sm" w="sm" type="none"/>
          </a:ln>
        </p:spPr>
      </p:pic>
      <p:pic>
        <p:nvPicPr>
          <p:cNvPr id="87" name="Google Shape;87;p2"/>
          <p:cNvPicPr preferRelativeResize="0"/>
          <p:nvPr/>
        </p:nvPicPr>
        <p:blipFill rotWithShape="1">
          <a:blip r:embed="rId3">
            <a:alphaModFix/>
          </a:blip>
          <a:srcRect b="52943" l="0" r="49538" t="0"/>
          <a:stretch/>
        </p:blipFill>
        <p:spPr>
          <a:xfrm>
            <a:off x="13873753" y="4123084"/>
            <a:ext cx="3273300" cy="3170700"/>
          </a:xfrm>
          <a:prstGeom prst="flowChartConnector">
            <a:avLst/>
          </a:prstGeom>
          <a:noFill/>
          <a:ln cap="flat" cmpd="sng" w="9525">
            <a:solidFill>
              <a:schemeClr val="dk1"/>
            </a:solidFill>
            <a:prstDash val="solid"/>
            <a:round/>
            <a:headEnd len="sm" w="sm" type="none"/>
            <a:tailEnd len="sm" w="sm" type="none"/>
          </a:ln>
        </p:spPr>
      </p:pic>
      <p:pic>
        <p:nvPicPr>
          <p:cNvPr id="88" name="Google Shape;88;p2"/>
          <p:cNvPicPr preferRelativeResize="0"/>
          <p:nvPr/>
        </p:nvPicPr>
        <p:blipFill rotWithShape="1">
          <a:blip r:embed="rId4">
            <a:alphaModFix/>
          </a:blip>
          <a:srcRect b="3051" l="0" r="0" t="3051"/>
          <a:stretch/>
        </p:blipFill>
        <p:spPr>
          <a:xfrm>
            <a:off x="2386988" y="3918088"/>
            <a:ext cx="3162000" cy="3170700"/>
          </a:xfrm>
          <a:prstGeom prst="ellipse">
            <a:avLst/>
          </a:prstGeom>
          <a:noFill/>
          <a:ln>
            <a:noFill/>
          </a:ln>
        </p:spPr>
      </p:pic>
      <p:pic>
        <p:nvPicPr>
          <p:cNvPr id="89" name="Google Shape;89;p2" title="Imagen de WhatsApp 2025-09-01 a las 02.44.50_218a836e.jpg"/>
          <p:cNvPicPr preferRelativeResize="0"/>
          <p:nvPr/>
        </p:nvPicPr>
        <p:blipFill rotWithShape="1">
          <a:blip r:embed="rId5">
            <a:alphaModFix/>
          </a:blip>
          <a:srcRect b="1361" l="0" r="0" t="1361"/>
          <a:stretch/>
        </p:blipFill>
        <p:spPr>
          <a:xfrm>
            <a:off x="7946350" y="2124300"/>
            <a:ext cx="3162000" cy="3260100"/>
          </a:xfrm>
          <a:prstGeom prst="ellipse">
            <a:avLst/>
          </a:prstGeom>
          <a:noFill/>
          <a:ln>
            <a:noFill/>
          </a:ln>
        </p:spPr>
      </p:pic>
      <p:pic>
        <p:nvPicPr>
          <p:cNvPr id="90" name="Google Shape;90;p2" title="WhatsApp Image 2025-09-01 at 02.48.28.jpeg"/>
          <p:cNvPicPr preferRelativeResize="0"/>
          <p:nvPr/>
        </p:nvPicPr>
        <p:blipFill rotWithShape="1">
          <a:blip r:embed="rId6">
            <a:alphaModFix/>
          </a:blip>
          <a:srcRect b="0" l="0" r="0" t="0"/>
          <a:stretch/>
        </p:blipFill>
        <p:spPr>
          <a:xfrm>
            <a:off x="7946350" y="6373850"/>
            <a:ext cx="3162000" cy="3425100"/>
          </a:xfrm>
          <a:prstGeom prst="ellipse">
            <a:avLst/>
          </a:prstGeom>
          <a:noFill/>
          <a:ln>
            <a:noFill/>
          </a:ln>
        </p:spPr>
      </p:pic>
      <p:pic>
        <p:nvPicPr>
          <p:cNvPr id="91" name="Google Shape;91;p2"/>
          <p:cNvPicPr preferRelativeResize="0"/>
          <p:nvPr/>
        </p:nvPicPr>
        <p:blipFill rotWithShape="1">
          <a:blip r:embed="rId7">
            <a:alphaModFix/>
          </a:blip>
          <a:srcRect b="0" l="0" r="0" t="0"/>
          <a:stretch/>
        </p:blipFill>
        <p:spPr>
          <a:xfrm>
            <a:off x="13873600" y="4123075"/>
            <a:ext cx="3273300" cy="31707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
          <p:cNvSpPr txBox="1"/>
          <p:nvPr/>
        </p:nvSpPr>
        <p:spPr>
          <a:xfrm>
            <a:off x="1974850" y="6950075"/>
            <a:ext cx="8305800" cy="7386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b="1" i="0" lang="es-ES" sz="4800">
                <a:solidFill>
                  <a:srgbClr val="257CE1"/>
                </a:solidFill>
                <a:latin typeface="Arial"/>
                <a:ea typeface="Arial"/>
                <a:cs typeface="Arial"/>
                <a:sym typeface="Arial"/>
              </a:rPr>
              <a:t>Contenidos a desarrollar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4"/>
          <p:cNvSpPr txBox="1"/>
          <p:nvPr>
            <p:ph idx="1" type="body"/>
          </p:nvPr>
        </p:nvSpPr>
        <p:spPr>
          <a:xfrm>
            <a:off x="727227" y="755454"/>
            <a:ext cx="16792423" cy="1477328"/>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ES"/>
              <a:t>Contenidos a desarrollar</a:t>
            </a:r>
            <a:endParaRPr/>
          </a:p>
          <a:p>
            <a:pPr indent="0" lvl="0" marL="0" rtl="0" algn="r">
              <a:spcBef>
                <a:spcPts val="0"/>
              </a:spcBef>
              <a:spcAft>
                <a:spcPts val="0"/>
              </a:spcAft>
              <a:buNone/>
            </a:pPr>
            <a:r>
              <a:t/>
            </a:r>
            <a:endParaRPr/>
          </a:p>
        </p:txBody>
      </p:sp>
      <p:sp>
        <p:nvSpPr>
          <p:cNvPr id="102" name="Google Shape;102;p4"/>
          <p:cNvSpPr txBox="1"/>
          <p:nvPr/>
        </p:nvSpPr>
        <p:spPr>
          <a:xfrm>
            <a:off x="1212850" y="1939651"/>
            <a:ext cx="17678400" cy="7111200"/>
          </a:xfrm>
          <a:prstGeom prst="rect">
            <a:avLst/>
          </a:prstGeom>
          <a:noFill/>
          <a:ln>
            <a:noFill/>
          </a:ln>
        </p:spPr>
        <p:txBody>
          <a:bodyPr anchorCtr="0" anchor="t" bIns="45700" lIns="91425" spcFirstLastPara="1" rIns="91425" wrap="square" tIns="45700">
            <a:spAutoFit/>
          </a:bodyPr>
          <a:lstStyle/>
          <a:p>
            <a:pPr indent="-342900" lvl="0" marL="342900" rtl="0" algn="l">
              <a:lnSpc>
                <a:spcPct val="150000"/>
              </a:lnSpc>
              <a:spcBef>
                <a:spcPts val="0"/>
              </a:spcBef>
              <a:spcAft>
                <a:spcPts val="0"/>
              </a:spcAft>
              <a:buClr>
                <a:srgbClr val="CC0000"/>
              </a:buClr>
              <a:buSzPts val="3600"/>
              <a:buFont typeface="Noto Sans Symbols"/>
              <a:buChar char="▪"/>
            </a:pPr>
            <a:r>
              <a:rPr lang="es-ES" sz="3600">
                <a:solidFill>
                  <a:srgbClr val="CC0000"/>
                </a:solidFill>
                <a:latin typeface="Calibri"/>
                <a:ea typeface="Calibri"/>
                <a:cs typeface="Calibri"/>
                <a:sym typeface="Calibri"/>
              </a:rPr>
              <a:t>Problemática (Contexto)</a:t>
            </a:r>
            <a:endParaRPr>
              <a:solidFill>
                <a:srgbClr val="CC0000"/>
              </a:solidFill>
            </a:endParaRPr>
          </a:p>
          <a:p>
            <a:pPr indent="-342900" lvl="0" marL="342900" rtl="0" algn="l">
              <a:lnSpc>
                <a:spcPct val="150000"/>
              </a:lnSpc>
              <a:spcBef>
                <a:spcPts val="720"/>
              </a:spcBef>
              <a:spcAft>
                <a:spcPts val="0"/>
              </a:spcAft>
              <a:buClr>
                <a:srgbClr val="CC0000"/>
              </a:buClr>
              <a:buSzPts val="3600"/>
              <a:buFont typeface="Noto Sans Symbols"/>
              <a:buChar char="▪"/>
            </a:pPr>
            <a:r>
              <a:rPr lang="es-ES" sz="3600">
                <a:solidFill>
                  <a:srgbClr val="CC0000"/>
                </a:solidFill>
                <a:latin typeface="Calibri"/>
                <a:ea typeface="Calibri"/>
                <a:cs typeface="Calibri"/>
                <a:sym typeface="Calibri"/>
              </a:rPr>
              <a:t>Objetivo Proyecto (¿Qué se quiere conseguir?)</a:t>
            </a:r>
            <a:endParaRPr>
              <a:solidFill>
                <a:srgbClr val="CC0000"/>
              </a:solidFill>
            </a:endParaRPr>
          </a:p>
          <a:p>
            <a:pPr indent="-342900" lvl="0" marL="342900" rtl="0" algn="l">
              <a:lnSpc>
                <a:spcPct val="150000"/>
              </a:lnSpc>
              <a:spcBef>
                <a:spcPts val="720"/>
              </a:spcBef>
              <a:spcAft>
                <a:spcPts val="0"/>
              </a:spcAft>
              <a:buClr>
                <a:srgbClr val="6D9EEB"/>
              </a:buClr>
              <a:buSzPts val="3600"/>
              <a:buFont typeface="Noto Sans Symbols"/>
              <a:buChar char="▪"/>
            </a:pPr>
            <a:r>
              <a:rPr lang="es-ES" sz="3600">
                <a:solidFill>
                  <a:srgbClr val="6D9EEB"/>
                </a:solidFill>
                <a:latin typeface="Calibri"/>
                <a:ea typeface="Calibri"/>
                <a:cs typeface="Calibri"/>
                <a:sym typeface="Calibri"/>
              </a:rPr>
              <a:t>Alcance Proyecto (¿Qué cosas va a abarcar el proyecto?)</a:t>
            </a:r>
            <a:endParaRPr>
              <a:solidFill>
                <a:srgbClr val="6D9EEB"/>
              </a:solidFill>
            </a:endParaRPr>
          </a:p>
          <a:p>
            <a:pPr indent="-342900" lvl="0" marL="342900" rtl="0" algn="l">
              <a:lnSpc>
                <a:spcPct val="150000"/>
              </a:lnSpc>
              <a:spcBef>
                <a:spcPts val="720"/>
              </a:spcBef>
              <a:spcAft>
                <a:spcPts val="0"/>
              </a:spcAft>
              <a:buClr>
                <a:srgbClr val="C27BA0"/>
              </a:buClr>
              <a:buSzPts val="3600"/>
              <a:buFont typeface="Noto Sans Symbols"/>
              <a:buChar char="▪"/>
            </a:pPr>
            <a:r>
              <a:rPr lang="es-ES" sz="3600">
                <a:solidFill>
                  <a:srgbClr val="C27BA0"/>
                </a:solidFill>
                <a:latin typeface="Calibri"/>
                <a:ea typeface="Calibri"/>
                <a:cs typeface="Calibri"/>
                <a:sym typeface="Calibri"/>
              </a:rPr>
              <a:t>Tiempo Asociado (¿?)</a:t>
            </a:r>
            <a:endParaRPr>
              <a:solidFill>
                <a:srgbClr val="C27BA0"/>
              </a:solidFill>
            </a:endParaRPr>
          </a:p>
          <a:p>
            <a:pPr indent="-342900" lvl="0" marL="342900" rtl="0" algn="l">
              <a:lnSpc>
                <a:spcPct val="150000"/>
              </a:lnSpc>
              <a:spcBef>
                <a:spcPts val="720"/>
              </a:spcBef>
              <a:spcAft>
                <a:spcPts val="0"/>
              </a:spcAft>
              <a:buClr>
                <a:srgbClr val="6D9EEB"/>
              </a:buClr>
              <a:buSzPts val="3600"/>
              <a:buFont typeface="Noto Sans Symbols"/>
              <a:buChar char="▪"/>
            </a:pPr>
            <a:r>
              <a:rPr lang="es-ES" sz="3600">
                <a:solidFill>
                  <a:srgbClr val="6D9EEB"/>
                </a:solidFill>
                <a:latin typeface="Calibri"/>
                <a:ea typeface="Calibri"/>
                <a:cs typeface="Calibri"/>
                <a:sym typeface="Calibri"/>
              </a:rPr>
              <a:t>Competencias Asociadas (Competencias Guía del estudiante)</a:t>
            </a:r>
            <a:endParaRPr>
              <a:solidFill>
                <a:srgbClr val="6D9EEB"/>
              </a:solidFill>
            </a:endParaRPr>
          </a:p>
          <a:p>
            <a:pPr indent="-342900" lvl="0" marL="342900" rtl="0" algn="l">
              <a:lnSpc>
                <a:spcPct val="150000"/>
              </a:lnSpc>
              <a:spcBef>
                <a:spcPts val="720"/>
              </a:spcBef>
              <a:spcAft>
                <a:spcPts val="0"/>
              </a:spcAft>
              <a:buClr>
                <a:srgbClr val="6AA84F"/>
              </a:buClr>
              <a:buSzPts val="3600"/>
              <a:buFont typeface="Noto Sans Symbols"/>
              <a:buChar char="▪"/>
            </a:pPr>
            <a:r>
              <a:rPr lang="es-ES" sz="3600">
                <a:solidFill>
                  <a:srgbClr val="6AA84F"/>
                </a:solidFill>
                <a:latin typeface="Calibri"/>
                <a:ea typeface="Calibri"/>
                <a:cs typeface="Calibri"/>
                <a:sym typeface="Calibri"/>
              </a:rPr>
              <a:t>Solución Propuesta (Mockups y explicación)</a:t>
            </a:r>
            <a:endParaRPr>
              <a:solidFill>
                <a:srgbClr val="6AA84F"/>
              </a:solidFill>
            </a:endParaRPr>
          </a:p>
          <a:p>
            <a:pPr indent="-342900" lvl="0" marL="342900" rtl="0" algn="l">
              <a:lnSpc>
                <a:spcPct val="150000"/>
              </a:lnSpc>
              <a:spcBef>
                <a:spcPts val="720"/>
              </a:spcBef>
              <a:spcAft>
                <a:spcPts val="0"/>
              </a:spcAft>
              <a:buClr>
                <a:srgbClr val="6AA84F"/>
              </a:buClr>
              <a:buSzPts val="3600"/>
              <a:buFont typeface="Noto Sans Symbols"/>
              <a:buChar char="▪"/>
            </a:pPr>
            <a:r>
              <a:rPr lang="es-ES" sz="3600">
                <a:solidFill>
                  <a:srgbClr val="6AA84F"/>
                </a:solidFill>
                <a:latin typeface="Calibri"/>
                <a:ea typeface="Calibri"/>
                <a:cs typeface="Calibri"/>
                <a:sym typeface="Calibri"/>
              </a:rPr>
              <a:t>Conclusión</a:t>
            </a:r>
            <a:endParaRPr>
              <a:solidFill>
                <a:srgbClr val="6AA84F"/>
              </a:solidFill>
            </a:endParaRPr>
          </a:p>
          <a:p>
            <a:pPr indent="-342900" lvl="0" marL="342900" rtl="0" algn="l">
              <a:lnSpc>
                <a:spcPct val="150000"/>
              </a:lnSpc>
              <a:spcBef>
                <a:spcPts val="720"/>
              </a:spcBef>
              <a:spcAft>
                <a:spcPts val="0"/>
              </a:spcAft>
              <a:buClr>
                <a:srgbClr val="C27BA0"/>
              </a:buClr>
              <a:buSzPts val="3600"/>
              <a:buFont typeface="Noto Sans Symbols"/>
              <a:buChar char="▪"/>
            </a:pPr>
            <a:r>
              <a:rPr lang="es-ES" sz="3600">
                <a:solidFill>
                  <a:srgbClr val="C27BA0"/>
                </a:solidFill>
                <a:latin typeface="Calibri"/>
                <a:ea typeface="Calibri"/>
                <a:cs typeface="Calibri"/>
                <a:sym typeface="Calibri"/>
              </a:rPr>
              <a:t>Reflexiones (Pensamientos de las primeras 4 semanas)</a:t>
            </a:r>
            <a:endParaRPr>
              <a:solidFill>
                <a:srgbClr val="C27BA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5"/>
          <p:cNvSpPr txBox="1"/>
          <p:nvPr>
            <p:ph idx="1" type="body"/>
          </p:nvPr>
        </p:nvSpPr>
        <p:spPr>
          <a:xfrm>
            <a:off x="727227" y="755454"/>
            <a:ext cx="16792500" cy="147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a:t>Problemática</a:t>
            </a:r>
            <a:r>
              <a:rPr lang="es-ES"/>
              <a:t> </a:t>
            </a:r>
            <a:endParaRPr/>
          </a:p>
          <a:p>
            <a:pPr indent="0" lvl="0" marL="0" rtl="0" algn="r">
              <a:spcBef>
                <a:spcPts val="0"/>
              </a:spcBef>
              <a:spcAft>
                <a:spcPts val="0"/>
              </a:spcAft>
              <a:buNone/>
            </a:pPr>
            <a:r>
              <a:t/>
            </a:r>
            <a:endParaRPr/>
          </a:p>
        </p:txBody>
      </p:sp>
      <p:sp>
        <p:nvSpPr>
          <p:cNvPr id="108" name="Google Shape;108;p5"/>
          <p:cNvSpPr txBox="1"/>
          <p:nvPr/>
        </p:nvSpPr>
        <p:spPr>
          <a:xfrm>
            <a:off x="1212850" y="2233250"/>
            <a:ext cx="17256900" cy="47469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1100"/>
              <a:buFont typeface="Arial"/>
              <a:buNone/>
            </a:pPr>
            <a:r>
              <a:rPr lang="es-ES" sz="2300">
                <a:latin typeface="Calibri"/>
                <a:ea typeface="Calibri"/>
                <a:cs typeface="Calibri"/>
                <a:sym typeface="Calibri"/>
              </a:rPr>
              <a:t>En chile, la diabetes es una epidemia de salud </a:t>
            </a:r>
            <a:r>
              <a:rPr lang="es-ES" sz="2300">
                <a:latin typeface="Calibri"/>
                <a:ea typeface="Calibri"/>
                <a:cs typeface="Calibri"/>
                <a:sym typeface="Calibri"/>
              </a:rPr>
              <a:t>pública</a:t>
            </a:r>
            <a:r>
              <a:rPr lang="es-ES" sz="2300">
                <a:latin typeface="Calibri"/>
                <a:ea typeface="Calibri"/>
                <a:cs typeface="Calibri"/>
                <a:sym typeface="Calibri"/>
              </a:rPr>
              <a:t> con una prevalencia estimada entre el 12% y el 13% de la </a:t>
            </a:r>
            <a:r>
              <a:rPr lang="es-ES" sz="2300">
                <a:latin typeface="Calibri"/>
                <a:ea typeface="Calibri"/>
                <a:cs typeface="Calibri"/>
                <a:sym typeface="Calibri"/>
              </a:rPr>
              <a:t>población</a:t>
            </a:r>
            <a:r>
              <a:rPr lang="es-ES" sz="2300">
                <a:latin typeface="Calibri"/>
                <a:ea typeface="Calibri"/>
                <a:cs typeface="Calibri"/>
                <a:sym typeface="Calibri"/>
              </a:rPr>
              <a:t> adulta, </a:t>
            </a:r>
            <a:endParaRPr sz="2300">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lang="es-ES" sz="2300">
                <a:latin typeface="Calibri"/>
                <a:ea typeface="Calibri"/>
                <a:cs typeface="Calibri"/>
                <a:sym typeface="Calibri"/>
              </a:rPr>
              <a:t>aunque cabe resaltar que a la vez, el porcentaje de afectados fue aumentando afectando </a:t>
            </a:r>
            <a:r>
              <a:rPr lang="es-ES" sz="2300">
                <a:latin typeface="Calibri"/>
                <a:ea typeface="Calibri"/>
                <a:cs typeface="Calibri"/>
                <a:sym typeface="Calibri"/>
              </a:rPr>
              <a:t>también</a:t>
            </a:r>
            <a:r>
              <a:rPr lang="es-ES" sz="2300">
                <a:latin typeface="Calibri"/>
                <a:ea typeface="Calibri"/>
                <a:cs typeface="Calibri"/>
                <a:sym typeface="Calibri"/>
              </a:rPr>
              <a:t> a infantes y adultos </a:t>
            </a:r>
            <a:r>
              <a:rPr lang="es-ES" sz="2300">
                <a:latin typeface="Calibri"/>
                <a:ea typeface="Calibri"/>
                <a:cs typeface="Calibri"/>
                <a:sym typeface="Calibri"/>
              </a:rPr>
              <a:t>jóvenes</a:t>
            </a:r>
            <a:r>
              <a:rPr lang="es-ES" sz="2300">
                <a:latin typeface="Calibri"/>
                <a:ea typeface="Calibri"/>
                <a:cs typeface="Calibri"/>
                <a:sym typeface="Calibri"/>
              </a:rPr>
              <a:t>.</a:t>
            </a:r>
            <a:endParaRPr sz="2300">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t/>
            </a:r>
            <a:endParaRPr sz="2300">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lang="es-ES" sz="2300">
                <a:latin typeface="Calibri"/>
                <a:ea typeface="Calibri"/>
                <a:cs typeface="Calibri"/>
                <a:sym typeface="Calibri"/>
              </a:rPr>
              <a:t>Los que son los factores clave para este suceso son el desarrollo de obesidad, el sobrepeso y el sedentarismo que cada vez afecta en gran medida al </a:t>
            </a:r>
            <a:r>
              <a:rPr lang="es-ES" sz="2300">
                <a:latin typeface="Calibri"/>
                <a:ea typeface="Calibri"/>
                <a:cs typeface="Calibri"/>
                <a:sym typeface="Calibri"/>
              </a:rPr>
              <a:t>país</a:t>
            </a:r>
            <a:endParaRPr sz="2300">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lang="es-ES" sz="2300">
                <a:latin typeface="Calibri"/>
                <a:ea typeface="Calibri"/>
                <a:cs typeface="Calibri"/>
                <a:sym typeface="Calibri"/>
              </a:rPr>
              <a:t>ocupando de esta manera el segundo puesto en tener una </a:t>
            </a:r>
            <a:r>
              <a:rPr lang="es-ES" sz="2300">
                <a:latin typeface="Calibri"/>
                <a:ea typeface="Calibri"/>
                <a:cs typeface="Calibri"/>
                <a:sym typeface="Calibri"/>
              </a:rPr>
              <a:t>estadística</a:t>
            </a:r>
            <a:r>
              <a:rPr lang="es-ES" sz="2300">
                <a:latin typeface="Calibri"/>
                <a:ea typeface="Calibri"/>
                <a:cs typeface="Calibri"/>
                <a:sym typeface="Calibri"/>
              </a:rPr>
              <a:t> alta  de sobrepeso y obesidad.</a:t>
            </a:r>
            <a:endParaRPr sz="2300">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t/>
            </a:r>
            <a:endParaRPr sz="2300">
              <a:latin typeface="Calibri"/>
              <a:ea typeface="Calibri"/>
              <a:cs typeface="Calibri"/>
              <a:sym typeface="Calibri"/>
            </a:endParaRPr>
          </a:p>
          <a:p>
            <a:pPr indent="0" lvl="0" marL="0" rtl="0" algn="l">
              <a:lnSpc>
                <a:spcPct val="90000"/>
              </a:lnSpc>
              <a:spcBef>
                <a:spcPts val="0"/>
              </a:spcBef>
              <a:spcAft>
                <a:spcPts val="0"/>
              </a:spcAft>
              <a:buSzPts val="1100"/>
              <a:buNone/>
            </a:pPr>
            <a:r>
              <a:rPr lang="es-ES" sz="2300">
                <a:latin typeface="Calibri"/>
                <a:ea typeface="Calibri"/>
                <a:cs typeface="Calibri"/>
                <a:sym typeface="Calibri"/>
              </a:rPr>
              <a:t>Otras situaciones que se han presentado en el </a:t>
            </a:r>
            <a:r>
              <a:rPr lang="es-ES" sz="2300">
                <a:latin typeface="Calibri"/>
                <a:ea typeface="Calibri"/>
                <a:cs typeface="Calibri"/>
                <a:sym typeface="Calibri"/>
              </a:rPr>
              <a:t>último</a:t>
            </a:r>
            <a:r>
              <a:rPr lang="es-ES" sz="2300">
                <a:latin typeface="Calibri"/>
                <a:ea typeface="Calibri"/>
                <a:cs typeface="Calibri"/>
                <a:sym typeface="Calibri"/>
              </a:rPr>
              <a:t> tiempo dentro de los afectados, es que no logran mantener constancia en su tratamiento generando de esta manera que no se pueda llegar al resultado positivo esperado. </a:t>
            </a:r>
            <a:endParaRPr sz="2300">
              <a:latin typeface="Calibri"/>
              <a:ea typeface="Calibri"/>
              <a:cs typeface="Calibri"/>
              <a:sym typeface="Calibri"/>
            </a:endParaRPr>
          </a:p>
          <a:p>
            <a:pPr indent="0" lvl="0" marL="0" rtl="0" algn="l">
              <a:lnSpc>
                <a:spcPct val="90000"/>
              </a:lnSpc>
              <a:spcBef>
                <a:spcPts val="0"/>
              </a:spcBef>
              <a:spcAft>
                <a:spcPts val="0"/>
              </a:spcAft>
              <a:buSzPts val="1100"/>
              <a:buNone/>
            </a:pPr>
            <a:r>
              <a:t/>
            </a:r>
            <a:endParaRPr sz="2300">
              <a:latin typeface="Calibri"/>
              <a:ea typeface="Calibri"/>
              <a:cs typeface="Calibri"/>
              <a:sym typeface="Calibri"/>
            </a:endParaRPr>
          </a:p>
          <a:p>
            <a:pPr indent="0" lvl="0" marL="0" rtl="0" algn="l">
              <a:lnSpc>
                <a:spcPct val="90000"/>
              </a:lnSpc>
              <a:spcBef>
                <a:spcPts val="0"/>
              </a:spcBef>
              <a:spcAft>
                <a:spcPts val="0"/>
              </a:spcAft>
              <a:buSzPts val="1100"/>
              <a:buNone/>
            </a:pPr>
            <a:r>
              <a:rPr lang="es-ES" sz="2300">
                <a:latin typeface="Calibri"/>
                <a:ea typeface="Calibri"/>
                <a:cs typeface="Calibri"/>
                <a:sym typeface="Calibri"/>
              </a:rPr>
              <a:t>La carencia de herramientas tecnológicas accesibles y efectivas impide que los pacientes realicen un seguimiento regular de su salud, incrementando así el riesgo de complicaciones graves. Esta problemática subraya la necesidad urgente de desarrollar soluciones que optimicen la gestión diaria de estas enfermedades, permitiendo intervenciones tempranas y mejorando significativamente la calidad de vida.</a:t>
            </a:r>
            <a:endParaRPr sz="2300">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t/>
            </a:r>
            <a:endParaRPr sz="2300"/>
          </a:p>
          <a:p>
            <a:pPr indent="0" lvl="0" marL="0" rtl="0" algn="l">
              <a:lnSpc>
                <a:spcPct val="90000"/>
              </a:lnSpc>
              <a:spcBef>
                <a:spcPts val="0"/>
              </a:spcBef>
              <a:spcAft>
                <a:spcPts val="0"/>
              </a:spcAft>
              <a:buNone/>
            </a:pPr>
            <a:r>
              <a:t/>
            </a:r>
            <a:endParaRPr/>
          </a:p>
        </p:txBody>
      </p:sp>
      <p:pic>
        <p:nvPicPr>
          <p:cNvPr id="109" name="Google Shape;109;p5"/>
          <p:cNvPicPr preferRelativeResize="0"/>
          <p:nvPr/>
        </p:nvPicPr>
        <p:blipFill rotWithShape="1">
          <a:blip r:embed="rId3">
            <a:alphaModFix/>
          </a:blip>
          <a:srcRect b="12249" l="0" r="0" t="0"/>
          <a:stretch/>
        </p:blipFill>
        <p:spPr>
          <a:xfrm>
            <a:off x="13487425" y="6848550"/>
            <a:ext cx="4765950" cy="3942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3853aa027f5_1_1"/>
          <p:cNvSpPr txBox="1"/>
          <p:nvPr>
            <p:ph idx="1" type="body"/>
          </p:nvPr>
        </p:nvSpPr>
        <p:spPr>
          <a:xfrm>
            <a:off x="727227" y="755454"/>
            <a:ext cx="16792500" cy="738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s-ES"/>
              <a:t>Objetivo del proyecto</a:t>
            </a:r>
            <a:endParaRPr/>
          </a:p>
        </p:txBody>
      </p:sp>
      <p:sp>
        <p:nvSpPr>
          <p:cNvPr id="116" name="Google Shape;116;g3853aa027f5_1_1"/>
          <p:cNvSpPr txBox="1"/>
          <p:nvPr/>
        </p:nvSpPr>
        <p:spPr>
          <a:xfrm>
            <a:off x="1000125" y="2151775"/>
            <a:ext cx="8680800" cy="54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000">
                <a:latin typeface="Calibri"/>
                <a:ea typeface="Calibri"/>
                <a:cs typeface="Calibri"/>
                <a:sym typeface="Calibri"/>
              </a:rPr>
              <a:t>Objetivo General:</a:t>
            </a:r>
            <a:endParaRPr b="1" sz="30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a:p>
            <a:pPr indent="0" lvl="0" marL="0" rtl="0" algn="l">
              <a:spcBef>
                <a:spcPts val="0"/>
              </a:spcBef>
              <a:spcAft>
                <a:spcPts val="0"/>
              </a:spcAft>
              <a:buNone/>
            </a:pPr>
            <a:r>
              <a:rPr lang="es-ES" sz="2300">
                <a:latin typeface="Calibri"/>
                <a:ea typeface="Calibri"/>
                <a:cs typeface="Calibri"/>
                <a:sym typeface="Calibri"/>
              </a:rPr>
              <a:t>Debido a la </a:t>
            </a:r>
            <a:r>
              <a:rPr lang="es-ES" sz="2300">
                <a:latin typeface="Calibri"/>
                <a:ea typeface="Calibri"/>
                <a:cs typeface="Calibri"/>
                <a:sym typeface="Calibri"/>
              </a:rPr>
              <a:t>situación</a:t>
            </a:r>
            <a:r>
              <a:rPr lang="es-ES" sz="2300">
                <a:latin typeface="Calibri"/>
                <a:ea typeface="Calibri"/>
                <a:cs typeface="Calibri"/>
                <a:sym typeface="Calibri"/>
              </a:rPr>
              <a:t> creciente que </a:t>
            </a:r>
            <a:r>
              <a:rPr lang="es-ES" sz="2300">
                <a:latin typeface="Calibri"/>
                <a:ea typeface="Calibri"/>
                <a:cs typeface="Calibri"/>
                <a:sym typeface="Calibri"/>
              </a:rPr>
              <a:t>está</a:t>
            </a:r>
            <a:r>
              <a:rPr lang="es-ES" sz="2300">
                <a:latin typeface="Calibri"/>
                <a:ea typeface="Calibri"/>
                <a:cs typeface="Calibri"/>
                <a:sym typeface="Calibri"/>
              </a:rPr>
              <a:t> ocurriendo en nuestro </a:t>
            </a:r>
            <a:r>
              <a:rPr lang="es-ES" sz="2300">
                <a:latin typeface="Calibri"/>
                <a:ea typeface="Calibri"/>
                <a:cs typeface="Calibri"/>
                <a:sym typeface="Calibri"/>
              </a:rPr>
              <a:t>país, surge la necesidad de desarrollar una solución tecnológica que permite al usuario mantener un buen proceso en su tratamiento y mantenerse constante.</a:t>
            </a:r>
            <a:endParaRPr sz="23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a:p>
            <a:pPr indent="0" lvl="0" marL="0" rtl="0" algn="l">
              <a:spcBef>
                <a:spcPts val="0"/>
              </a:spcBef>
              <a:spcAft>
                <a:spcPts val="0"/>
              </a:spcAft>
              <a:buNone/>
            </a:pPr>
            <a:r>
              <a:rPr lang="es-ES" sz="2300">
                <a:latin typeface="Calibri"/>
                <a:ea typeface="Calibri"/>
                <a:cs typeface="Calibri"/>
                <a:sym typeface="Calibri"/>
              </a:rPr>
              <a:t>Este proyecto </a:t>
            </a:r>
            <a:r>
              <a:rPr lang="es-ES" sz="2300">
                <a:solidFill>
                  <a:srgbClr val="000012"/>
                </a:solidFill>
                <a:latin typeface="Calibri"/>
                <a:ea typeface="Calibri"/>
                <a:cs typeface="Calibri"/>
                <a:sym typeface="Calibri"/>
              </a:rPr>
              <a:t>busca abordar esta problemática mediante una aplicación móvil innovadora. Esta herramienta permitirá a los pacientes monitorear su tratamiento y mantenerse en un contacto constante con el médico, a la vez tendrá a su compañero digital realizado con inteligencia artificial.</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p:txBody>
      </p:sp>
      <p:pic>
        <p:nvPicPr>
          <p:cNvPr id="117" name="Google Shape;117;g3853aa027f5_1_1"/>
          <p:cNvPicPr preferRelativeResize="0"/>
          <p:nvPr/>
        </p:nvPicPr>
        <p:blipFill rotWithShape="1">
          <a:blip r:embed="rId3">
            <a:alphaModFix/>
          </a:blip>
          <a:srcRect b="0" l="0" r="0" t="0"/>
          <a:stretch/>
        </p:blipFill>
        <p:spPr>
          <a:xfrm>
            <a:off x="7484700" y="6757000"/>
            <a:ext cx="4122825" cy="4169925"/>
          </a:xfrm>
          <a:prstGeom prst="rect">
            <a:avLst/>
          </a:prstGeom>
          <a:noFill/>
          <a:ln>
            <a:noFill/>
          </a:ln>
        </p:spPr>
      </p:pic>
      <p:sp>
        <p:nvSpPr>
          <p:cNvPr id="118" name="Google Shape;118;g3853aa027f5_1_1"/>
          <p:cNvSpPr txBox="1"/>
          <p:nvPr/>
        </p:nvSpPr>
        <p:spPr>
          <a:xfrm>
            <a:off x="10612575" y="2151775"/>
            <a:ext cx="8680800" cy="52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000">
                <a:latin typeface="Calibri"/>
                <a:ea typeface="Calibri"/>
                <a:cs typeface="Calibri"/>
                <a:sym typeface="Calibri"/>
              </a:rPr>
              <a:t>Objetivos </a:t>
            </a:r>
            <a:r>
              <a:rPr b="1" lang="es-ES" sz="3000">
                <a:latin typeface="Calibri"/>
                <a:ea typeface="Calibri"/>
                <a:cs typeface="Calibri"/>
                <a:sym typeface="Calibri"/>
              </a:rPr>
              <a:t>Específicos</a:t>
            </a:r>
            <a:r>
              <a:rPr b="1" lang="es-ES" sz="3000">
                <a:latin typeface="Calibri"/>
                <a:ea typeface="Calibri"/>
                <a:cs typeface="Calibri"/>
                <a:sym typeface="Calibri"/>
              </a:rPr>
              <a:t>:</a:t>
            </a:r>
            <a:endParaRPr b="1" sz="30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s-ES" sz="2300">
                <a:latin typeface="Calibri"/>
                <a:ea typeface="Calibri"/>
                <a:cs typeface="Calibri"/>
                <a:sym typeface="Calibri"/>
              </a:rPr>
              <a:t>Complementar los </a:t>
            </a:r>
            <a:r>
              <a:rPr lang="es-ES" sz="2300">
                <a:latin typeface="Calibri"/>
                <a:ea typeface="Calibri"/>
                <a:cs typeface="Calibri"/>
                <a:sym typeface="Calibri"/>
              </a:rPr>
              <a:t>hábitos</a:t>
            </a:r>
            <a:r>
              <a:rPr lang="es-ES" sz="2300">
                <a:latin typeface="Calibri"/>
                <a:ea typeface="Calibri"/>
                <a:cs typeface="Calibri"/>
                <a:sym typeface="Calibri"/>
              </a:rPr>
              <a:t> de los pacientes</a:t>
            </a:r>
            <a:endParaRPr sz="23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s-ES" sz="2300">
                <a:latin typeface="Calibri"/>
                <a:ea typeface="Calibri"/>
                <a:cs typeface="Calibri"/>
                <a:sym typeface="Calibri"/>
              </a:rPr>
              <a:t> monitoreo constante a la </a:t>
            </a:r>
            <a:r>
              <a:rPr lang="es-ES" sz="2300">
                <a:latin typeface="Calibri"/>
                <a:ea typeface="Calibri"/>
                <a:cs typeface="Calibri"/>
                <a:sym typeface="Calibri"/>
              </a:rPr>
              <a:t>situación</a:t>
            </a:r>
            <a:r>
              <a:rPr lang="es-ES" sz="2300">
                <a:latin typeface="Calibri"/>
                <a:ea typeface="Calibri"/>
                <a:cs typeface="Calibri"/>
                <a:sym typeface="Calibri"/>
              </a:rPr>
              <a:t> en la que se encuentre el paciente</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s-ES" sz="2300">
                <a:latin typeface="Calibri"/>
                <a:ea typeface="Calibri"/>
                <a:cs typeface="Calibri"/>
                <a:sym typeface="Calibri"/>
              </a:rPr>
              <a:t>Facilitar el contacto entre el </a:t>
            </a:r>
            <a:r>
              <a:rPr lang="es-ES" sz="2300">
                <a:latin typeface="Calibri"/>
                <a:ea typeface="Calibri"/>
                <a:cs typeface="Calibri"/>
                <a:sym typeface="Calibri"/>
              </a:rPr>
              <a:t>médico</a:t>
            </a:r>
            <a:r>
              <a:rPr lang="es-ES" sz="2300">
                <a:latin typeface="Calibri"/>
                <a:ea typeface="Calibri"/>
                <a:cs typeface="Calibri"/>
                <a:sym typeface="Calibri"/>
              </a:rPr>
              <a:t> y el paciente</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s-ES" sz="2300">
                <a:latin typeface="Calibri"/>
                <a:ea typeface="Calibri"/>
                <a:cs typeface="Calibri"/>
                <a:sym typeface="Calibri"/>
              </a:rPr>
              <a:t>Garantizar </a:t>
            </a:r>
            <a:r>
              <a:rPr lang="es-ES" sz="2300">
                <a:latin typeface="Calibri"/>
                <a:ea typeface="Calibri"/>
                <a:cs typeface="Calibri"/>
                <a:sym typeface="Calibri"/>
              </a:rPr>
              <a:t>confidencialidad</a:t>
            </a:r>
            <a:r>
              <a:rPr lang="es-ES" sz="2300">
                <a:latin typeface="Calibri"/>
                <a:ea typeface="Calibri"/>
                <a:cs typeface="Calibri"/>
                <a:sym typeface="Calibri"/>
              </a:rPr>
              <a:t> en la </a:t>
            </a:r>
            <a:r>
              <a:rPr lang="es-ES" sz="2300">
                <a:latin typeface="Calibri"/>
                <a:ea typeface="Calibri"/>
                <a:cs typeface="Calibri"/>
                <a:sym typeface="Calibri"/>
              </a:rPr>
              <a:t>información</a:t>
            </a:r>
            <a:r>
              <a:rPr lang="es-ES" sz="2300">
                <a:latin typeface="Calibri"/>
                <a:ea typeface="Calibri"/>
                <a:cs typeface="Calibri"/>
                <a:sym typeface="Calibri"/>
              </a:rPr>
              <a:t> de los pacientes</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s-ES" sz="2300">
                <a:latin typeface="Calibri"/>
                <a:ea typeface="Calibri"/>
                <a:cs typeface="Calibri"/>
                <a:sym typeface="Calibri"/>
              </a:rPr>
              <a:t>Facilitar el acceso a herramientas tecnológicas para la prevención de enfermedades.</a:t>
            </a:r>
            <a:endParaRPr sz="23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3853aa027f5_1_6"/>
          <p:cNvSpPr txBox="1"/>
          <p:nvPr>
            <p:ph idx="1" type="body"/>
          </p:nvPr>
        </p:nvSpPr>
        <p:spPr>
          <a:xfrm>
            <a:off x="683952" y="755454"/>
            <a:ext cx="16792500" cy="738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s-ES"/>
              <a:t>Alcance del proyecto</a:t>
            </a:r>
            <a:endParaRPr/>
          </a:p>
        </p:txBody>
      </p:sp>
      <p:sp>
        <p:nvSpPr>
          <p:cNvPr id="125" name="Google Shape;125;g3853aa027f5_1_6"/>
          <p:cNvSpPr txBox="1"/>
          <p:nvPr/>
        </p:nvSpPr>
        <p:spPr>
          <a:xfrm>
            <a:off x="933007" y="2086850"/>
            <a:ext cx="14866500" cy="2324700"/>
          </a:xfrm>
          <a:prstGeom prst="rect">
            <a:avLst/>
          </a:prstGeom>
          <a:noFill/>
          <a:ln>
            <a:noFill/>
          </a:ln>
        </p:spPr>
        <p:txBody>
          <a:bodyPr anchorCtr="0" anchor="t" bIns="138300" lIns="138300" spcFirstLastPara="1" rIns="138300" wrap="square" tIns="138300">
            <a:noAutofit/>
          </a:bodyPr>
          <a:lstStyle/>
          <a:p>
            <a:pPr indent="0" lvl="0" marL="0" rtl="0" algn="l">
              <a:spcBef>
                <a:spcPts val="0"/>
              </a:spcBef>
              <a:spcAft>
                <a:spcPts val="0"/>
              </a:spcAft>
              <a:buNone/>
            </a:pPr>
            <a:r>
              <a:rPr lang="es-ES" sz="2722">
                <a:latin typeface="Calibri"/>
                <a:ea typeface="Calibri"/>
                <a:cs typeface="Calibri"/>
                <a:sym typeface="Calibri"/>
              </a:rPr>
              <a:t>Para poder llevar a cabo esta </a:t>
            </a:r>
            <a:r>
              <a:rPr lang="es-ES" sz="2722">
                <a:latin typeface="Calibri"/>
                <a:ea typeface="Calibri"/>
                <a:cs typeface="Calibri"/>
                <a:sym typeface="Calibri"/>
              </a:rPr>
              <a:t>solución</a:t>
            </a:r>
            <a:r>
              <a:rPr lang="es-ES" sz="2722">
                <a:latin typeface="Calibri"/>
                <a:ea typeface="Calibri"/>
                <a:cs typeface="Calibri"/>
                <a:sym typeface="Calibri"/>
              </a:rPr>
              <a:t>, Se ha estimado una </a:t>
            </a:r>
            <a:r>
              <a:rPr lang="es-ES" sz="2722">
                <a:latin typeface="Calibri"/>
                <a:ea typeface="Calibri"/>
                <a:cs typeface="Calibri"/>
                <a:sym typeface="Calibri"/>
              </a:rPr>
              <a:t>duración</a:t>
            </a:r>
            <a:r>
              <a:rPr lang="es-ES" sz="2722">
                <a:latin typeface="Calibri"/>
                <a:ea typeface="Calibri"/>
                <a:cs typeface="Calibri"/>
                <a:sym typeface="Calibri"/>
              </a:rPr>
              <a:t> de 4 meses y 2 semanas para su respectivo desarrollo, para que de esta manera se pueda tener mayor </a:t>
            </a:r>
            <a:r>
              <a:rPr lang="es-ES" sz="2722">
                <a:latin typeface="Calibri"/>
                <a:ea typeface="Calibri"/>
                <a:cs typeface="Calibri"/>
                <a:sym typeface="Calibri"/>
              </a:rPr>
              <a:t>organización</a:t>
            </a:r>
            <a:r>
              <a:rPr lang="es-ES" sz="2722">
                <a:latin typeface="Calibri"/>
                <a:ea typeface="Calibri"/>
                <a:cs typeface="Calibri"/>
                <a:sym typeface="Calibri"/>
              </a:rPr>
              <a:t> y </a:t>
            </a:r>
            <a:r>
              <a:rPr lang="es-ES" sz="2722">
                <a:latin typeface="Calibri"/>
                <a:ea typeface="Calibri"/>
                <a:cs typeface="Calibri"/>
                <a:sym typeface="Calibri"/>
              </a:rPr>
              <a:t>así</a:t>
            </a:r>
            <a:r>
              <a:rPr lang="es-ES" sz="2722">
                <a:latin typeface="Calibri"/>
                <a:ea typeface="Calibri"/>
                <a:cs typeface="Calibri"/>
                <a:sym typeface="Calibri"/>
              </a:rPr>
              <a:t> evitar cualquier inconveniente </a:t>
            </a:r>
            <a:endParaRPr sz="2722">
              <a:latin typeface="Calibri"/>
              <a:ea typeface="Calibri"/>
              <a:cs typeface="Calibri"/>
              <a:sym typeface="Calibri"/>
            </a:endParaRPr>
          </a:p>
          <a:p>
            <a:pPr indent="0" lvl="0" marL="0" rtl="0" algn="l">
              <a:spcBef>
                <a:spcPts val="0"/>
              </a:spcBef>
              <a:spcAft>
                <a:spcPts val="0"/>
              </a:spcAft>
              <a:buNone/>
            </a:pPr>
            <a:r>
              <a:t/>
            </a:r>
            <a:endParaRPr sz="2722">
              <a:latin typeface="Calibri"/>
              <a:ea typeface="Calibri"/>
              <a:cs typeface="Calibri"/>
              <a:sym typeface="Calibri"/>
            </a:endParaRPr>
          </a:p>
          <a:p>
            <a:pPr indent="0" lvl="0" marL="0" rtl="0" algn="l">
              <a:spcBef>
                <a:spcPts val="0"/>
              </a:spcBef>
              <a:spcAft>
                <a:spcPts val="0"/>
              </a:spcAft>
              <a:buNone/>
            </a:pPr>
            <a:r>
              <a:rPr lang="es-ES" sz="2722">
                <a:latin typeface="Calibri"/>
                <a:ea typeface="Calibri"/>
                <a:cs typeface="Calibri"/>
                <a:sym typeface="Calibri"/>
              </a:rPr>
              <a:t>El proyecto </a:t>
            </a:r>
            <a:r>
              <a:rPr lang="es-ES" sz="2722">
                <a:latin typeface="Calibri"/>
                <a:ea typeface="Calibri"/>
                <a:cs typeface="Calibri"/>
                <a:sym typeface="Calibri"/>
              </a:rPr>
              <a:t>considerará</a:t>
            </a:r>
            <a:r>
              <a:rPr lang="es-ES" sz="2722">
                <a:latin typeface="Calibri"/>
                <a:ea typeface="Calibri"/>
                <a:cs typeface="Calibri"/>
                <a:sym typeface="Calibri"/>
              </a:rPr>
              <a:t> los siguientes aspectos</a:t>
            </a:r>
            <a:endParaRPr sz="2722">
              <a:latin typeface="Calibri"/>
              <a:ea typeface="Calibri"/>
              <a:cs typeface="Calibri"/>
              <a:sym typeface="Calibri"/>
            </a:endParaRPr>
          </a:p>
        </p:txBody>
      </p:sp>
      <p:sp>
        <p:nvSpPr>
          <p:cNvPr id="126" name="Google Shape;126;g3853aa027f5_1_6"/>
          <p:cNvSpPr txBox="1"/>
          <p:nvPr>
            <p:ph idx="1" type="body"/>
          </p:nvPr>
        </p:nvSpPr>
        <p:spPr>
          <a:xfrm>
            <a:off x="683949" y="4728326"/>
            <a:ext cx="11317200" cy="1769400"/>
          </a:xfrm>
          <a:prstGeom prst="rect">
            <a:avLst/>
          </a:prstGeom>
        </p:spPr>
        <p:txBody>
          <a:bodyPr anchorCtr="0" anchor="t" bIns="138300" lIns="138300" spcFirstLastPara="1" rIns="138300" wrap="square" tIns="138300">
            <a:spAutoFit/>
          </a:bodyPr>
          <a:lstStyle/>
          <a:p>
            <a:pPr indent="0" lvl="0" marL="0" rtl="0" algn="l">
              <a:spcBef>
                <a:spcPts val="0"/>
              </a:spcBef>
              <a:spcAft>
                <a:spcPts val="0"/>
              </a:spcAft>
              <a:buNone/>
            </a:pPr>
            <a:r>
              <a:rPr lang="es-ES" sz="4840"/>
              <a:t>El proyecto </a:t>
            </a:r>
            <a:r>
              <a:rPr lang="es-ES" sz="4840"/>
              <a:t>considerará</a:t>
            </a:r>
            <a:r>
              <a:rPr lang="es-ES" sz="4840"/>
              <a:t> los siguientes aspectos</a:t>
            </a:r>
            <a:endParaRPr sz="4840"/>
          </a:p>
        </p:txBody>
      </p:sp>
      <p:sp>
        <p:nvSpPr>
          <p:cNvPr id="127" name="Google Shape;127;g3853aa027f5_1_6"/>
          <p:cNvSpPr txBox="1"/>
          <p:nvPr/>
        </p:nvSpPr>
        <p:spPr>
          <a:xfrm>
            <a:off x="1163536" y="6535269"/>
            <a:ext cx="11068200" cy="2002500"/>
          </a:xfrm>
          <a:prstGeom prst="rect">
            <a:avLst/>
          </a:prstGeom>
          <a:noFill/>
          <a:ln>
            <a:noFill/>
          </a:ln>
        </p:spPr>
        <p:txBody>
          <a:bodyPr anchorCtr="0" anchor="t" bIns="138300" lIns="138300" spcFirstLastPara="1" rIns="138300" wrap="square" tIns="138300">
            <a:noAutofit/>
          </a:bodyPr>
          <a:lstStyle/>
          <a:p>
            <a:pPr indent="-518689" lvl="0" marL="691586" rtl="0" algn="l">
              <a:spcBef>
                <a:spcPts val="0"/>
              </a:spcBef>
              <a:spcAft>
                <a:spcPts val="0"/>
              </a:spcAft>
              <a:buSzPts val="2723"/>
              <a:buFont typeface="Calibri"/>
              <a:buChar char="●"/>
            </a:pPr>
            <a:r>
              <a:rPr lang="es-ES" sz="2722">
                <a:latin typeface="Calibri"/>
                <a:ea typeface="Calibri"/>
                <a:cs typeface="Calibri"/>
                <a:sym typeface="Calibri"/>
              </a:rPr>
              <a:t>Levantamiento funcional</a:t>
            </a:r>
            <a:endParaRPr sz="2722">
              <a:latin typeface="Calibri"/>
              <a:ea typeface="Calibri"/>
              <a:cs typeface="Calibri"/>
              <a:sym typeface="Calibri"/>
            </a:endParaRPr>
          </a:p>
          <a:p>
            <a:pPr indent="-518689" lvl="0" marL="691586" rtl="0" algn="l">
              <a:spcBef>
                <a:spcPts val="0"/>
              </a:spcBef>
              <a:spcAft>
                <a:spcPts val="0"/>
              </a:spcAft>
              <a:buSzPts val="2723"/>
              <a:buFont typeface="Calibri"/>
              <a:buChar char="●"/>
            </a:pPr>
            <a:r>
              <a:rPr lang="es-ES" sz="2722">
                <a:latin typeface="Calibri"/>
                <a:ea typeface="Calibri"/>
                <a:cs typeface="Calibri"/>
                <a:sym typeface="Calibri"/>
              </a:rPr>
              <a:t>Desarrollo</a:t>
            </a:r>
            <a:endParaRPr sz="2722">
              <a:latin typeface="Calibri"/>
              <a:ea typeface="Calibri"/>
              <a:cs typeface="Calibri"/>
              <a:sym typeface="Calibri"/>
            </a:endParaRPr>
          </a:p>
          <a:p>
            <a:pPr indent="-518689" lvl="0" marL="691586" rtl="0" algn="l">
              <a:spcBef>
                <a:spcPts val="0"/>
              </a:spcBef>
              <a:spcAft>
                <a:spcPts val="0"/>
              </a:spcAft>
              <a:buSzPts val="2723"/>
              <a:buFont typeface="Calibri"/>
              <a:buChar char="●"/>
            </a:pPr>
            <a:r>
              <a:rPr lang="es-ES" sz="2722">
                <a:latin typeface="Calibri"/>
                <a:ea typeface="Calibri"/>
                <a:cs typeface="Calibri"/>
                <a:sym typeface="Calibri"/>
              </a:rPr>
              <a:t>QA(Control de calidad)</a:t>
            </a:r>
            <a:endParaRPr sz="2722">
              <a:latin typeface="Calibri"/>
              <a:ea typeface="Calibri"/>
              <a:cs typeface="Calibri"/>
              <a:sym typeface="Calibri"/>
            </a:endParaRPr>
          </a:p>
          <a:p>
            <a:pPr indent="-518689" lvl="0" marL="691586" rtl="0" algn="l">
              <a:spcBef>
                <a:spcPts val="0"/>
              </a:spcBef>
              <a:spcAft>
                <a:spcPts val="0"/>
              </a:spcAft>
              <a:buSzPts val="2723"/>
              <a:buFont typeface="Calibri"/>
              <a:buChar char="●"/>
            </a:pPr>
            <a:r>
              <a:rPr lang="es-ES" sz="2722">
                <a:latin typeface="Calibri"/>
                <a:ea typeface="Calibri"/>
                <a:cs typeface="Calibri"/>
                <a:sym typeface="Calibri"/>
              </a:rPr>
              <a:t>Marcha blanca</a:t>
            </a:r>
            <a:endParaRPr sz="2722">
              <a:latin typeface="Calibri"/>
              <a:ea typeface="Calibri"/>
              <a:cs typeface="Calibri"/>
              <a:sym typeface="Calibri"/>
            </a:endParaRPr>
          </a:p>
        </p:txBody>
      </p:sp>
      <p:pic>
        <p:nvPicPr>
          <p:cNvPr id="128" name="Google Shape;128;g3853aa027f5_1_6"/>
          <p:cNvPicPr preferRelativeResize="0"/>
          <p:nvPr/>
        </p:nvPicPr>
        <p:blipFill>
          <a:blip r:embed="rId3">
            <a:alphaModFix/>
          </a:blip>
          <a:stretch>
            <a:fillRect/>
          </a:stretch>
        </p:blipFill>
        <p:spPr>
          <a:xfrm>
            <a:off x="11058625" y="4728317"/>
            <a:ext cx="6299500" cy="629955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3853aa027f5_1_11"/>
          <p:cNvSpPr txBox="1"/>
          <p:nvPr>
            <p:ph idx="1" type="body"/>
          </p:nvPr>
        </p:nvSpPr>
        <p:spPr>
          <a:xfrm>
            <a:off x="727227" y="755454"/>
            <a:ext cx="16792500" cy="738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s-ES"/>
              <a:t>Tiempo asociado(Carta Gantt)</a:t>
            </a:r>
            <a:endParaRPr/>
          </a:p>
        </p:txBody>
      </p:sp>
      <p:pic>
        <p:nvPicPr>
          <p:cNvPr id="135" name="Google Shape;135;g3853aa027f5_1_11"/>
          <p:cNvPicPr preferRelativeResize="0"/>
          <p:nvPr/>
        </p:nvPicPr>
        <p:blipFill>
          <a:blip r:embed="rId3">
            <a:alphaModFix/>
          </a:blip>
          <a:stretch>
            <a:fillRect/>
          </a:stretch>
        </p:blipFill>
        <p:spPr>
          <a:xfrm>
            <a:off x="1670600" y="2265325"/>
            <a:ext cx="17104950" cy="6917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3853aa027f5_1_16"/>
          <p:cNvSpPr txBox="1"/>
          <p:nvPr>
            <p:ph idx="1" type="body"/>
          </p:nvPr>
        </p:nvSpPr>
        <p:spPr>
          <a:xfrm>
            <a:off x="727227" y="755454"/>
            <a:ext cx="16792500" cy="738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s-ES"/>
              <a:t>Competencias asociadas</a:t>
            </a:r>
            <a:endParaRPr/>
          </a:p>
        </p:txBody>
      </p:sp>
      <p:sp>
        <p:nvSpPr>
          <p:cNvPr id="142" name="Google Shape;142;g3853aa027f5_1_16"/>
          <p:cNvSpPr txBox="1"/>
          <p:nvPr/>
        </p:nvSpPr>
        <p:spPr>
          <a:xfrm>
            <a:off x="978475" y="2324975"/>
            <a:ext cx="6191400" cy="4351200"/>
          </a:xfrm>
          <a:prstGeom prst="rect">
            <a:avLst/>
          </a:prstGeom>
          <a:noFill/>
          <a:ln>
            <a:noFill/>
          </a:ln>
        </p:spPr>
        <p:txBody>
          <a:bodyPr anchorCtr="0" anchor="t" bIns="91425" lIns="91425" spcFirstLastPara="1" rIns="91425" wrap="square" tIns="91425">
            <a:noAutofit/>
          </a:bodyPr>
          <a:lstStyle/>
          <a:p>
            <a:pPr indent="-412750" lvl="0" marL="457200" rtl="0" algn="l">
              <a:lnSpc>
                <a:spcPct val="107916"/>
              </a:lnSpc>
              <a:spcBef>
                <a:spcPts val="0"/>
              </a:spcBef>
              <a:spcAft>
                <a:spcPts val="0"/>
              </a:spcAft>
              <a:buClr>
                <a:schemeClr val="dk1"/>
              </a:buClr>
              <a:buSzPts val="2900"/>
              <a:buFont typeface="Calibri"/>
              <a:buChar char="●"/>
            </a:pPr>
            <a:r>
              <a:rPr lang="es-ES" sz="2900">
                <a:solidFill>
                  <a:schemeClr val="dk1"/>
                </a:solidFill>
                <a:latin typeface="Calibri"/>
                <a:ea typeface="Calibri"/>
                <a:cs typeface="Calibri"/>
                <a:sym typeface="Calibri"/>
              </a:rPr>
              <a:t>Inteligencia artificial</a:t>
            </a:r>
            <a:endParaRPr sz="2900">
              <a:solidFill>
                <a:schemeClr val="dk1"/>
              </a:solidFill>
              <a:latin typeface="Calibri"/>
              <a:ea typeface="Calibri"/>
              <a:cs typeface="Calibri"/>
              <a:sym typeface="Calibri"/>
            </a:endParaRPr>
          </a:p>
          <a:p>
            <a:pPr indent="-412750" lvl="0" marL="457200" rtl="0" algn="l">
              <a:lnSpc>
                <a:spcPct val="107916"/>
              </a:lnSpc>
              <a:spcBef>
                <a:spcPts val="0"/>
              </a:spcBef>
              <a:spcAft>
                <a:spcPts val="0"/>
              </a:spcAft>
              <a:buClr>
                <a:schemeClr val="dk1"/>
              </a:buClr>
              <a:buSzPts val="2900"/>
              <a:buFont typeface="Calibri"/>
              <a:buChar char="●"/>
            </a:pPr>
            <a:r>
              <a:rPr lang="es-ES" sz="2900">
                <a:solidFill>
                  <a:schemeClr val="dk1"/>
                </a:solidFill>
                <a:latin typeface="Calibri"/>
                <a:ea typeface="Calibri"/>
                <a:cs typeface="Calibri"/>
                <a:sym typeface="Calibri"/>
              </a:rPr>
              <a:t>Desarrollo de aplicaciones móviles</a:t>
            </a:r>
            <a:endParaRPr sz="2900">
              <a:solidFill>
                <a:schemeClr val="dk1"/>
              </a:solidFill>
              <a:latin typeface="Calibri"/>
              <a:ea typeface="Calibri"/>
              <a:cs typeface="Calibri"/>
              <a:sym typeface="Calibri"/>
            </a:endParaRPr>
          </a:p>
          <a:p>
            <a:pPr indent="-412750" lvl="0" marL="457200" rtl="0" algn="just">
              <a:lnSpc>
                <a:spcPct val="107916"/>
              </a:lnSpc>
              <a:spcBef>
                <a:spcPts val="0"/>
              </a:spcBef>
              <a:spcAft>
                <a:spcPts val="0"/>
              </a:spcAft>
              <a:buClr>
                <a:schemeClr val="dk1"/>
              </a:buClr>
              <a:buSzPts val="2900"/>
              <a:buFont typeface="Calibri"/>
              <a:buChar char="●"/>
            </a:pPr>
            <a:r>
              <a:rPr lang="es-ES" sz="2900">
                <a:solidFill>
                  <a:schemeClr val="dk1"/>
                </a:solidFill>
                <a:latin typeface="Calibri"/>
                <a:ea typeface="Calibri"/>
                <a:cs typeface="Calibri"/>
                <a:sym typeface="Calibri"/>
              </a:rPr>
              <a:t>Gestión de requerimientos</a:t>
            </a:r>
            <a:endParaRPr sz="2900">
              <a:solidFill>
                <a:schemeClr val="dk1"/>
              </a:solidFill>
              <a:latin typeface="Calibri"/>
              <a:ea typeface="Calibri"/>
              <a:cs typeface="Calibri"/>
              <a:sym typeface="Calibri"/>
            </a:endParaRPr>
          </a:p>
          <a:p>
            <a:pPr indent="-406400" lvl="0" marL="457200" rtl="0" algn="just">
              <a:lnSpc>
                <a:spcPct val="107916"/>
              </a:lnSpc>
              <a:spcBef>
                <a:spcPts val="0"/>
              </a:spcBef>
              <a:spcAft>
                <a:spcPts val="0"/>
              </a:spcAft>
              <a:buClr>
                <a:schemeClr val="dk1"/>
              </a:buClr>
              <a:buSzPts val="2800"/>
              <a:buFont typeface="Calibri"/>
              <a:buChar char="●"/>
            </a:pPr>
            <a:r>
              <a:rPr lang="es-ES" sz="2800">
                <a:solidFill>
                  <a:schemeClr val="dk1"/>
                </a:solidFill>
                <a:latin typeface="Calibri"/>
                <a:ea typeface="Calibri"/>
                <a:cs typeface="Calibri"/>
                <a:sym typeface="Calibri"/>
              </a:rPr>
              <a:t>Desarrollo de software</a:t>
            </a:r>
            <a:endParaRPr sz="2800">
              <a:solidFill>
                <a:schemeClr val="dk1"/>
              </a:solidFill>
              <a:latin typeface="Calibri"/>
              <a:ea typeface="Calibri"/>
              <a:cs typeface="Calibri"/>
              <a:sym typeface="Calibri"/>
            </a:endParaRPr>
          </a:p>
          <a:p>
            <a:pPr indent="-406400" lvl="0" marL="457200" rtl="0" algn="just">
              <a:lnSpc>
                <a:spcPct val="107916"/>
              </a:lnSpc>
              <a:spcBef>
                <a:spcPts val="0"/>
              </a:spcBef>
              <a:spcAft>
                <a:spcPts val="0"/>
              </a:spcAft>
              <a:buClr>
                <a:schemeClr val="dk1"/>
              </a:buClr>
              <a:buSzPts val="2800"/>
              <a:buFont typeface="Calibri"/>
              <a:buChar char="●"/>
            </a:pPr>
            <a:r>
              <a:rPr lang="es-ES" sz="2800">
                <a:solidFill>
                  <a:schemeClr val="dk1"/>
                </a:solidFill>
                <a:latin typeface="Calibri"/>
                <a:ea typeface="Calibri"/>
                <a:cs typeface="Calibri"/>
                <a:sym typeface="Calibri"/>
              </a:rPr>
              <a:t>Diseño de prototipos</a:t>
            </a:r>
            <a:endParaRPr sz="2800">
              <a:solidFill>
                <a:schemeClr val="dk1"/>
              </a:solidFill>
              <a:latin typeface="Calibri"/>
              <a:ea typeface="Calibri"/>
              <a:cs typeface="Calibri"/>
              <a:sym typeface="Calibri"/>
            </a:endParaRPr>
          </a:p>
          <a:p>
            <a:pPr indent="-406400" lvl="0" marL="457200" rtl="0" algn="just">
              <a:lnSpc>
                <a:spcPct val="107916"/>
              </a:lnSpc>
              <a:spcBef>
                <a:spcPts val="0"/>
              </a:spcBef>
              <a:spcAft>
                <a:spcPts val="0"/>
              </a:spcAft>
              <a:buClr>
                <a:schemeClr val="dk1"/>
              </a:buClr>
              <a:buSzPts val="2800"/>
              <a:buFont typeface="Calibri"/>
              <a:buChar char="●"/>
            </a:pPr>
            <a:r>
              <a:rPr lang="es-ES" sz="2800">
                <a:solidFill>
                  <a:schemeClr val="dk1"/>
                </a:solidFill>
                <a:latin typeface="Calibri"/>
                <a:ea typeface="Calibri"/>
                <a:cs typeface="Calibri"/>
                <a:sym typeface="Calibri"/>
              </a:rPr>
              <a:t>Integración de plataformas</a:t>
            </a:r>
            <a:endParaRPr sz="2800">
              <a:solidFill>
                <a:schemeClr val="dk1"/>
              </a:solidFill>
              <a:latin typeface="Calibri"/>
              <a:ea typeface="Calibri"/>
              <a:cs typeface="Calibri"/>
              <a:sym typeface="Calibri"/>
            </a:endParaRPr>
          </a:p>
          <a:p>
            <a:pPr indent="-406400" lvl="0" marL="457200" rtl="0" algn="just">
              <a:lnSpc>
                <a:spcPct val="107916"/>
              </a:lnSpc>
              <a:spcBef>
                <a:spcPts val="0"/>
              </a:spcBef>
              <a:spcAft>
                <a:spcPts val="0"/>
              </a:spcAft>
              <a:buClr>
                <a:schemeClr val="dk1"/>
              </a:buClr>
              <a:buSzPts val="2800"/>
              <a:buFont typeface="Calibri"/>
              <a:buChar char="●"/>
            </a:pPr>
            <a:r>
              <a:rPr lang="es-ES" sz="2800">
                <a:solidFill>
                  <a:schemeClr val="dk1"/>
                </a:solidFill>
                <a:latin typeface="Calibri"/>
                <a:ea typeface="Calibri"/>
                <a:cs typeface="Calibri"/>
                <a:sym typeface="Calibri"/>
              </a:rPr>
              <a:t>Gestión de calidad</a:t>
            </a:r>
            <a:endParaRPr sz="3700">
              <a:solidFill>
                <a:schemeClr val="dk1"/>
              </a:solidFill>
              <a:latin typeface="Calibri"/>
              <a:ea typeface="Calibri"/>
              <a:cs typeface="Calibri"/>
              <a:sym typeface="Calibri"/>
            </a:endParaRPr>
          </a:p>
        </p:txBody>
      </p:sp>
      <p:pic>
        <p:nvPicPr>
          <p:cNvPr id="143" name="Google Shape;143;g3853aa027f5_1_16"/>
          <p:cNvPicPr preferRelativeResize="0"/>
          <p:nvPr/>
        </p:nvPicPr>
        <p:blipFill>
          <a:blip r:embed="rId3">
            <a:alphaModFix/>
          </a:blip>
          <a:stretch>
            <a:fillRect/>
          </a:stretch>
        </p:blipFill>
        <p:spPr>
          <a:xfrm>
            <a:off x="11063600" y="2162450"/>
            <a:ext cx="7276350" cy="4134851"/>
          </a:xfrm>
          <a:prstGeom prst="rect">
            <a:avLst/>
          </a:prstGeom>
          <a:noFill/>
          <a:ln>
            <a:noFill/>
          </a:ln>
        </p:spPr>
      </p:pic>
      <p:pic>
        <p:nvPicPr>
          <p:cNvPr id="144" name="Google Shape;144;g3853aa027f5_1_16"/>
          <p:cNvPicPr preferRelativeResize="0"/>
          <p:nvPr/>
        </p:nvPicPr>
        <p:blipFill>
          <a:blip r:embed="rId4">
            <a:alphaModFix/>
          </a:blip>
          <a:stretch>
            <a:fillRect/>
          </a:stretch>
        </p:blipFill>
        <p:spPr>
          <a:xfrm>
            <a:off x="4237725" y="6492126"/>
            <a:ext cx="8690307" cy="4707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2022-07-20T19:15:37Z</dcterms:created>
  <dc:creator>Lionel  Pizarro Melo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2022-07-20T00:00:00Z</vt:filetime>
  </property>
  <property fmtid="{D5CDD505-2E9C-101B-9397-08002B2CF9AE}" pid="3" name="Creator">
    <vt:lpwstr>Adobe Illustrator 26.3 (Macintosh)</vt:lpwstr>
  </property>
  <property fmtid="{D5CDD505-2E9C-101B-9397-08002B2CF9AE}" pid="4" name="CreatorVersion">
    <vt:lpwstr>21.0.0</vt:lpwstr>
  </property>
  <property fmtid="{D5CDD505-2E9C-101B-9397-08002B2CF9AE}" pid="5" name="LastSaved">
    <vt:filetime>2022-07-20T00:00:00Z</vt:filetime>
  </property>
  <property fmtid="{D5CDD505-2E9C-101B-9397-08002B2CF9AE}" pid="6" name="Producer">
    <vt:lpwstr>Adobe PDF library 15.00</vt:lpwstr>
  </property>
  <property fmtid="{D5CDD505-2E9C-101B-9397-08002B2CF9AE}" pid="7" name="ContentTypeId">
    <vt:lpwstr>0x010100AF28BDBD65D93F4BA99B6439AFEA320E</vt:lpwstr>
  </property>
</Properties>
</file>